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4"/>
  </p:notesMasterIdLst>
  <p:sldIdLst>
    <p:sldId id="348" r:id="rId3"/>
    <p:sldId id="373" r:id="rId4"/>
    <p:sldId id="347" r:id="rId5"/>
    <p:sldId id="375" r:id="rId6"/>
    <p:sldId id="358" r:id="rId7"/>
    <p:sldId id="321" r:id="rId8"/>
    <p:sldId id="349" r:id="rId9"/>
    <p:sldId id="352" r:id="rId10"/>
    <p:sldId id="353" r:id="rId11"/>
    <p:sldId id="354" r:id="rId12"/>
    <p:sldId id="368" r:id="rId13"/>
    <p:sldId id="379" r:id="rId14"/>
    <p:sldId id="384" r:id="rId15"/>
    <p:sldId id="386" r:id="rId16"/>
    <p:sldId id="387" r:id="rId17"/>
    <p:sldId id="389" r:id="rId18"/>
    <p:sldId id="385" r:id="rId19"/>
    <p:sldId id="388" r:id="rId20"/>
    <p:sldId id="390" r:id="rId21"/>
    <p:sldId id="382" r:id="rId22"/>
    <p:sldId id="335" r:id="rId23"/>
    <p:sldId id="346" r:id="rId24"/>
    <p:sldId id="299" r:id="rId25"/>
    <p:sldId id="314" r:id="rId26"/>
    <p:sldId id="383" r:id="rId27"/>
    <p:sldId id="365" r:id="rId28"/>
    <p:sldId id="360" r:id="rId29"/>
    <p:sldId id="359" r:id="rId30"/>
    <p:sldId id="377" r:id="rId31"/>
    <p:sldId id="376" r:id="rId32"/>
    <p:sldId id="30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ábor Tanács" initials="GT" lastIdx="1" clrIdx="0">
    <p:extLst>
      <p:ext uri="{19B8F6BF-5375-455C-9EA6-DF929625EA0E}">
        <p15:presenceInfo xmlns:p15="http://schemas.microsoft.com/office/powerpoint/2012/main" userId="98ab75226b324f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6FF33"/>
    <a:srgbClr val="FF3300"/>
    <a:srgbClr val="008000"/>
    <a:srgbClr val="990000"/>
    <a:srgbClr val="F0281E"/>
    <a:srgbClr val="EAEAEA"/>
    <a:srgbClr val="3EBFEB"/>
    <a:srgbClr val="0B2057"/>
    <a:srgbClr val="428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920" autoAdjust="0"/>
  </p:normalViewPr>
  <p:slideViewPr>
    <p:cSldViewPr snapToGrid="0" showGuides="1">
      <p:cViewPr varScale="1">
        <p:scale>
          <a:sx n="55" d="100"/>
          <a:sy n="55" d="100"/>
        </p:scale>
        <p:origin x="174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FFMarkWebProBold"/>
              </a:rPr>
              <a:t>The following slides were presented on November 25, 2021 by Gábor Tanács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FFMarkWebProBold"/>
              </a:rPr>
              <a:t>at a meetup session organized on the Community-Z platform, entitled: "MLOps - Model improvement with MLflow“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effectLst/>
                <a:latin typeface="FFMarkWebProBold"/>
              </a:rPr>
              <a:t>https://community-z.com/events/model_improvement_with_ml_flow/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effectLst/>
              <a:latin typeface="FFMarkWebPro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FMarkWebProBold"/>
              </a:rPr>
              <a:t>MLOps. What does it really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FMarkWebProBold"/>
              </a:rPr>
              <a:t>As ML developers, why do we need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effectLst/>
              <a:latin typeface="FFMarkWebPro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FMarkWebProBold"/>
              </a:rPr>
              <a:t>The presentation wants to highlight what is MLOps, why it is important in machine learning development and how MLflow can help with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FFMarkWebPro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i="1" u="none" dirty="0"/>
              <a:t>Experiment</a:t>
            </a:r>
            <a:r>
              <a:rPr lang="en-US" i="1" u="none" dirty="0"/>
              <a:t> to </a:t>
            </a:r>
            <a:r>
              <a:rPr lang="en-US" b="0" i="1" u="none" dirty="0"/>
              <a:t>log </a:t>
            </a:r>
            <a:r>
              <a:rPr lang="en-US" i="1" u="none" dirty="0"/>
              <a:t>and revisit our metrics, params, models,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none" dirty="0"/>
              <a:t>Reproducibility</a:t>
            </a:r>
            <a:r>
              <a:rPr lang="en-US" i="1" u="none" dirty="0"/>
              <a:t> to run our experiments on other machines even in different OS that helps the collaboration.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none" dirty="0"/>
              <a:t>Deployment</a:t>
            </a:r>
            <a:r>
              <a:rPr lang="en-US" i="1" u="none" dirty="0"/>
              <a:t> that provides many options to use our model in several different environments.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none" dirty="0"/>
              <a:t>Central model registry</a:t>
            </a:r>
            <a:r>
              <a:rPr lang="en-US" i="1" u="none" dirty="0"/>
              <a:t> which helps to manage our models and its versions and stages.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Component/modules of MLflow: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Tracking</a:t>
            </a:r>
            <a:r>
              <a:rPr lang="en-US" b="0" dirty="0"/>
              <a:t>: 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API and UI for logging parameters, tags, metrics, artifacts, models</a:t>
            </a:r>
            <a:r>
              <a:rPr lang="en-B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and metadata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when running your machine learning code and for later visualizing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Model Registry</a:t>
            </a:r>
            <a:r>
              <a:rPr lang="en-US" dirty="0"/>
              <a:t>: Providing a central model store to collaboratively manage the full lifecycle of an MLflow Model, including model versioning, stage transitions, and annotations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u="sng" dirty="0"/>
              <a:t>Central repository</a:t>
            </a:r>
            <a:r>
              <a:rPr lang="en-US" dirty="0"/>
              <a:t>: Unique-named registered models collaboratively managed across data teams. They can be identified via their name, description, tags, version, etc.</a:t>
            </a:r>
            <a:br>
              <a:rPr lang="en-US" dirty="0"/>
            </a:br>
            <a:r>
              <a:rPr lang="en-US" i="1" dirty="0"/>
              <a:t>Enterprise features have role-based access control.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u="sng" dirty="0"/>
              <a:t>Model registry workflow</a:t>
            </a:r>
            <a:r>
              <a:rPr lang="en-US" i="0" dirty="0"/>
              <a:t>: UI or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u="sng" dirty="0"/>
              <a:t>Model versioning</a:t>
            </a:r>
            <a:r>
              <a:rPr lang="en-US" i="0" dirty="0"/>
              <a:t>: allow multiple version of the same model in different stages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u="sng" dirty="0"/>
              <a:t>Model stages</a:t>
            </a:r>
            <a:r>
              <a:rPr lang="en-US" i="0" dirty="0"/>
              <a:t>: allow stage transition – none, staging, production, archived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MLflow Projects</a:t>
            </a:r>
            <a:r>
              <a:rPr lang="en-US" dirty="0"/>
              <a:t>: Packaging ML code in a reusable, reproducible form in order to share with other data scientists, run on any platform or transfer to production.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MLflow Models</a:t>
            </a:r>
            <a:r>
              <a:rPr lang="en-US" b="0" dirty="0"/>
              <a:t>: </a:t>
            </a:r>
            <a:r>
              <a:rPr lang="en-US" dirty="0"/>
              <a:t>Managing and deploying models from a variety of ML libraries to a variety of model serving and inference platforms.</a:t>
            </a:r>
            <a:br>
              <a:rPr lang="en-US" b="0" i="0" u="none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</a:br>
            <a:r>
              <a:rPr lang="en-US" b="0" i="0" u="none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To </a:t>
            </a:r>
            <a:r>
              <a:rPr lang="en-US" b="0" i="1" u="none" dirty="0"/>
              <a:t>Docker, AWS </a:t>
            </a:r>
            <a:r>
              <a:rPr lang="en-US" b="0" i="1" u="none" dirty="0" err="1"/>
              <a:t>Sagemaker</a:t>
            </a:r>
            <a:r>
              <a:rPr lang="en-US" b="0" i="1" u="none" dirty="0"/>
              <a:t>, Azure ML, Apache Spark, etc.</a:t>
            </a:r>
            <a:br>
              <a:rPr lang="en-US" b="0" i="1" u="none" dirty="0"/>
            </a:br>
            <a:r>
              <a:rPr lang="en-US" b="0" i="1" u="none" dirty="0"/>
              <a:t>Or plugins maintained by the c</a:t>
            </a:r>
            <a:r>
              <a:rPr lang="en-US" i="1" u="none" dirty="0"/>
              <a:t>ommunity - RedisAI, TorchServe, etc.</a:t>
            </a:r>
            <a:br>
              <a:rPr lang="en-US" i="1" u="none" dirty="0"/>
            </a:br>
            <a:r>
              <a:rPr lang="en-US" i="1" u="none" dirty="0"/>
              <a:t>Or even on custom target – with the help of deployment API &amp; CLI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2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It all seems rather complex, so how do we get started?</a:t>
            </a:r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9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07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/>
              <a:t>Experiments can be grouped by setting the experiment name, otherwise they will be recorded into the ‘Default’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/>
              <a:t>Runs are grouped into experiment groups and they can be compared with each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/>
              <a:t>Runs can be filtered in many ways to find easily that you need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dirty="0"/>
              <a:t>Filter by state and/or linked model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dirty="0"/>
              <a:t>Search by query, such as: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en-US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404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1" dirty="0">
                <a:solidFill>
                  <a:srgbClr val="9900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"FAILED"</a:t>
            </a:r>
            <a:r>
              <a:rPr lang="en-US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metrics.val_accuracy &gt; 0.8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i="1" dirty="0">
                <a:latin typeface="Courier New" panose="02070309020205020404" pitchFamily="49" charset="0"/>
                <a:cs typeface="Courier New" panose="02070309020205020404" pitchFamily="49" charset="0"/>
              </a:rPr>
              <a:t>params.HP_epochs = "25"</a:t>
            </a:r>
            <a:endParaRPr lang="ko-KR" alt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0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comparison view give the ability to compare runs in an efficient way with particular attention to the comparison of parameters and metrics.</a:t>
            </a:r>
          </a:p>
          <a:p>
            <a:r>
              <a:rPr lang="en-US" dirty="0"/>
              <a:t>The desired model is easily accessible via the provided link.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1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72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All the registered models are listed, they can be filtered by tags and search by model name.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latest version of the model and the version of each stage are displayed as well as the tags and the date of the last modification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 model can be created manually to use later to register an already been run model to 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70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75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Modifications: 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  <a:effectLst/>
              </a:rPr>
              <a:t>- </a:t>
            </a:r>
            <a:r>
              <a:rPr lang="en-US" dirty="0"/>
              <a:t>The original dataset folders are renamed to indicate the class of traffic sign images thereby it can be used as labels in the training and validation process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  <a:effectLst/>
              </a:rPr>
              <a:t>- </a:t>
            </a:r>
            <a:r>
              <a:rPr lang="en-US" dirty="0"/>
              <a:t>Images are converted from </a:t>
            </a:r>
            <a:r>
              <a:rPr lang="en-US" i="1" dirty="0">
                <a:solidFill>
                  <a:srgbClr val="808080"/>
                </a:solidFill>
                <a:effectLst/>
              </a:rPr>
              <a:t>`ppm` </a:t>
            </a:r>
            <a:r>
              <a:rPr lang="en-US" dirty="0"/>
              <a:t>to </a:t>
            </a:r>
            <a:r>
              <a:rPr lang="en-US" i="1" dirty="0">
                <a:solidFill>
                  <a:srgbClr val="808080"/>
                </a:solidFill>
                <a:effectLst/>
              </a:rPr>
              <a:t>`png` </a:t>
            </a:r>
            <a:r>
              <a:rPr lang="en-US" dirty="0"/>
              <a:t>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5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i="0" u="sng" dirty="0"/>
              <a:t>Data augmentation</a:t>
            </a:r>
            <a:r>
              <a:rPr lang="en-US" i="0" dirty="0"/>
              <a:t>: extend the dataset with modified images to make the model more flexible</a:t>
            </a:r>
            <a:endParaRPr lang="en-BS" b="1" i="0" dirty="0">
              <a:solidFill>
                <a:srgbClr val="090A0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endParaRPr lang="en-BS" b="1" i="0" dirty="0">
              <a:solidFill>
                <a:srgbClr val="090A0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90A0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Position augmentation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Flipping –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mirrored horizontally or vertically</a:t>
            </a:r>
            <a:endParaRPr lang="en-US" b="1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Rotation –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 the angle of the image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Scaling -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resizing the image</a:t>
            </a:r>
            <a:endParaRPr lang="en-US" b="1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Cropping -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a portion of the image is selected</a:t>
            </a:r>
            <a:endParaRPr lang="en-US" b="1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Translation/Shifting  -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moved either along the x-axis or y-axis</a:t>
            </a:r>
            <a:endParaRPr lang="en-US" b="1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fontAlgn="base">
              <a:buFont typeface="Arial" panose="020B0604020202020204" pitchFamily="34" charset="0"/>
              <a:buNone/>
            </a:pPr>
            <a:endParaRPr lang="en-US" b="0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90A0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 augmentation</a:t>
            </a:r>
            <a:endParaRPr lang="en-US" b="0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Brightness -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overall lightness or darkness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Contrast -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difference between the highest and lowest intensity value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Saturation -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depth or intensity of color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Hue - 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hade of the colors</a:t>
            </a:r>
            <a:endParaRPr lang="en-US" b="1" i="0" dirty="0">
              <a:solidFill>
                <a:srgbClr val="3C484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0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presenter is Gabor Tanacs, Software Engineer at EPAM Systems (Hungary)</a:t>
            </a:r>
          </a:p>
          <a:p>
            <a:r>
              <a:rPr lang="en-US" dirty="0"/>
              <a:t>Working in backend and frontend role with various programming languages and frameworks.</a:t>
            </a:r>
          </a:p>
          <a:p>
            <a:r>
              <a:rPr lang="en-US" dirty="0"/>
              <a:t>Active developer and contributor in an internal Python and ML community at EPAM.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6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u="sng" dirty="0"/>
              <a:t>K-fold cross validation</a:t>
            </a:r>
            <a:r>
              <a:rPr lang="en-US" i="0" dirty="0"/>
              <a:t>: 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resampling procedure used to evaluate machine learning models on a limited data sample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64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S" dirty="0"/>
              <a:t>MLflow diagrams about the behaviors and connections of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MLflow Projects</a:t>
            </a:r>
            <a:r>
              <a:rPr lang="en-US" dirty="0"/>
              <a:t>: Packaging ML code in a reusable, reproducible form in order to share with other data scientists, run on any platform or transfer to production.</a:t>
            </a:r>
            <a:br>
              <a:rPr lang="en-US" dirty="0"/>
            </a:br>
            <a:r>
              <a:rPr lang="en-US" u="sng" dirty="0"/>
              <a:t>Need: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MLproject file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conda.yaml file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GitHub repository with the sources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MLflow Models</a:t>
            </a:r>
            <a:r>
              <a:rPr lang="en-US" b="0" dirty="0"/>
              <a:t>: </a:t>
            </a:r>
            <a:r>
              <a:rPr lang="en-US" dirty="0"/>
              <a:t>Managing and deploying models from a variety of ML libraries to a variety of model serving and inference platforms.</a:t>
            </a:r>
            <a:endParaRPr lang="en-U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An MLflow Model is a standard format for packaging machine learning models that can be used in a variety of downstream tools. </a:t>
            </a:r>
            <a:b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</a:b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 format defines a convention that lets you save a model in different “flavors” that can be understood by different downstream tools.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Models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 TensorFlow, Keras, PyTorch, Scikit-learn, Spark MLlib, etc.</a:t>
            </a:r>
            <a:endParaRPr lang="en-B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S" b="0" i="0" u="sng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Flavors</a:t>
            </a:r>
            <a:r>
              <a:rPr lang="en-B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 the format that helps 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</a:t>
            </a:r>
            <a:r>
              <a:rPr lang="en-B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he 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deployment tools to understand the model</a:t>
            </a:r>
            <a:b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</a:br>
            <a:r>
              <a:rPr lang="en-US" b="0" i="0" u="sng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Environments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</a:t>
            </a:r>
            <a:r>
              <a:rPr lang="en-B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Docker, Apache Spark, Azure ML and AWS SageMaker</a:t>
            </a:r>
            <a:r>
              <a:rPr lang="en-BS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etc.</a:t>
            </a:r>
            <a:endParaRPr lang="en-B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S" b="0" i="0" dirty="0">
                <a:solidFill>
                  <a:srgbClr val="24292F"/>
                </a:solidFill>
                <a:effectLst/>
                <a:latin typeface="-apple-system"/>
              </a:rPr>
              <a:t>but MLflow provides deployment API &amp; deployment CLI to deploy to custom targets and environments.</a:t>
            </a:r>
            <a:endParaRPr lang="en-U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4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6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3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FMarkWebProBold"/>
              </a:rPr>
              <a:t>The expression of </a:t>
            </a:r>
            <a:r>
              <a:rPr lang="en-US" b="1" i="0" dirty="0">
                <a:effectLst/>
                <a:latin typeface="FFMarkWebProBold"/>
              </a:rPr>
              <a:t>MLOps </a:t>
            </a:r>
            <a:r>
              <a:rPr lang="en-US" b="0" i="0" dirty="0">
                <a:effectLst/>
                <a:latin typeface="FFMarkWebProBold"/>
              </a:rPr>
              <a:t>(Machine Learning Operations ) is built from ML and DevOps.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FMarkWebProBold"/>
              </a:rPr>
              <a:t>While ML is stands for machine learning, DevOps is made up of the terms software development and IT operations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FFMarkWebProBold"/>
            </a:endParaRP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MLOps is a practice that manages a complete, end-to-end machine learning development process.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It is used for designing, building and deploying ML-based software that can be reproduced, tested and improved. 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The process involves the collaboration of Data Engineer, Data Scientists, ML Engineers, and DevOps to build and deploy ML algorithms in automated way.</a:t>
            </a:r>
          </a:p>
          <a:p>
            <a:pPr algn="l"/>
            <a:endParaRPr lang="en-US" b="0" i="0" dirty="0">
              <a:effectLst/>
              <a:latin typeface="FFMarkWebProBold"/>
            </a:endParaRPr>
          </a:p>
          <a:p>
            <a:pPr algn="l"/>
            <a:r>
              <a:rPr lang="en-US" b="0" i="0" dirty="0">
                <a:effectLst/>
                <a:latin typeface="FFMarkWebProBold"/>
              </a:rPr>
              <a:t>But how does it look like in the real world?</a:t>
            </a:r>
          </a:p>
          <a:p>
            <a:pPr algn="l"/>
            <a:r>
              <a:rPr lang="en-US" b="0" i="0" dirty="0">
                <a:effectLst/>
                <a:latin typeface="FFMarkWebProBold"/>
              </a:rPr>
              <a:t>First of all, let's see the steps of a typical ML pipeline</a:t>
            </a:r>
          </a:p>
          <a:p>
            <a:pPr algn="l"/>
            <a:endParaRPr lang="en-US" b="0" i="0" dirty="0">
              <a:effectLst/>
              <a:latin typeface="FFMarkWebPro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3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The first step is to define and analyze the problem.</a:t>
            </a:r>
          </a:p>
          <a:p>
            <a:endParaRPr lang="en-US" u="none" dirty="0"/>
          </a:p>
          <a:p>
            <a:r>
              <a:rPr lang="en-US" i="0" u="none" dirty="0"/>
              <a:t>In our case, let's imagine that the customer wants a system that helps the people on the road to drive safer.</a:t>
            </a:r>
          </a:p>
          <a:p>
            <a:r>
              <a:rPr lang="en-US" u="none" dirty="0"/>
              <a:t>Let's build a "</a:t>
            </a:r>
            <a:r>
              <a:rPr lang="en-US" b="1" u="none" dirty="0"/>
              <a:t>Driver Assistance Service</a:t>
            </a:r>
            <a:r>
              <a:rPr lang="en-US" u="none" dirty="0"/>
              <a:t>" with features such as:</a:t>
            </a:r>
          </a:p>
          <a:p>
            <a:r>
              <a:rPr lang="en-US" u="none" dirty="0"/>
              <a:t>traffic sign recognition, fast drive warning, populated area signaling, pedestrian cross warning, blind-spot monitoring, etc.</a:t>
            </a:r>
          </a:p>
          <a:p>
            <a:r>
              <a:rPr lang="en-US" b="1" u="none" dirty="0"/>
              <a:t>We could make a HUD display system with sound alerts and more, but the first step is to create a “Traffic  sign recognition model”.</a:t>
            </a:r>
          </a:p>
          <a:p>
            <a:endParaRPr lang="en-US" u="none" dirty="0"/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8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>
                <a:effectLst/>
              </a:rPr>
              <a:t>Problem definition</a:t>
            </a:r>
            <a:br>
              <a:rPr lang="en-US" b="1" dirty="0">
                <a:effectLst/>
              </a:rPr>
            </a:br>
            <a:r>
              <a:rPr lang="en-US" dirty="0"/>
              <a:t>We need to get to know deeply the issue to be able to analyze it, make suggestion and find the proper way to solve that.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>
                <a:effectLst/>
              </a:rPr>
              <a:t>Data Ingestion /Data pipeline</a:t>
            </a:r>
            <a:br>
              <a:rPr lang="en-US" b="1" dirty="0">
                <a:effectLst/>
              </a:rPr>
            </a:br>
            <a:r>
              <a:rPr lang="en-US" dirty="0"/>
              <a:t>Includes the data sourcing, data preparation, and data segregation steps to get proper datasets both for training and testing.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>
                <a:effectLst/>
              </a:rPr>
              <a:t>Modelling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Plan, c</a:t>
            </a:r>
            <a:r>
              <a:rPr lang="en-US" dirty="0"/>
              <a:t>reate and train our model, then validate it to find the model the performs best.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>
                <a:effectLst/>
              </a:rPr>
              <a:t>Deployment</a:t>
            </a:r>
            <a:br>
              <a:rPr lang="en-US" b="0" dirty="0">
                <a:effectLst/>
              </a:rPr>
            </a:br>
            <a:r>
              <a:rPr lang="en-US" dirty="0"/>
              <a:t>Deploying the final model and continuously monitoring to observe how it behaved in the real world and calibrated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5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="1" dirty="0"/>
              <a:t>Data Sourcing</a:t>
            </a:r>
            <a:r>
              <a:rPr lang="en-US" dirty="0"/>
              <a:t> (Collecting) - Identify and gather the data and feed it into our pipeline.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REST endpoint, file integration, SQL Table, Sensor output,...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u="sng" dirty="0">
                <a:solidFill>
                  <a:srgbClr val="FF0000"/>
                </a:solidFill>
              </a:rPr>
              <a:t>In our case it will be the GTSRB - German Traffic Sign Recognition Benchmark</a:t>
            </a:r>
          </a:p>
          <a:p>
            <a:pPr marL="0" indent="0">
              <a:buFont typeface="+mj-lt"/>
              <a:buNone/>
            </a:pPr>
            <a:endParaRPr lang="en-US" b="1" dirty="0"/>
          </a:p>
          <a:p>
            <a:pPr marL="0" indent="0">
              <a:buFont typeface="+mj-lt"/>
              <a:buNone/>
            </a:pPr>
            <a:r>
              <a:rPr lang="en-US" b="1" dirty="0"/>
              <a:t>Data Preparation </a:t>
            </a:r>
            <a:r>
              <a:rPr lang="en-US" b="0" dirty="0"/>
              <a:t>- </a:t>
            </a:r>
            <a:r>
              <a:rPr lang="en-US" dirty="0"/>
              <a:t>Process the raw and unstructured data. 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Filling missing values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Removing duplicate records, dropping unnecessary attributes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Labeling images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Normalizing flows/outliers in data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Data augmentation can help to fine-tune our model to perform better in edge cases, such as: </a:t>
            </a:r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poor visibility conditions</a:t>
            </a:r>
            <a:endParaRPr lang="en-US" i="1" dirty="0"/>
          </a:p>
          <a:p>
            <a:pPr marL="0" indent="0">
              <a:buFont typeface="+mj-lt"/>
              <a:buNone/>
            </a:pPr>
            <a:r>
              <a:rPr lang="en-US" b="1" u="sng" dirty="0"/>
              <a:t>Our dataset is prepared to use!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b="1" dirty="0"/>
              <a:t>Data Segregation </a:t>
            </a:r>
            <a:r>
              <a:rPr lang="en-US" b="0" dirty="0"/>
              <a:t>- </a:t>
            </a:r>
            <a:r>
              <a:rPr lang="en-US" dirty="0"/>
              <a:t>Split our data to subsets of training-set and testing-set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1" dirty="0"/>
              <a:t>Shuffle,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1" dirty="0"/>
              <a:t>Split to train-validation-test set,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1" dirty="0"/>
              <a:t>K-fold cross validation can help to work with small dataset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="1" dirty="0"/>
              <a:t>Model Training – </a:t>
            </a:r>
            <a:r>
              <a:rPr lang="en-US" b="0" dirty="0"/>
              <a:t>It is the </a:t>
            </a:r>
            <a:r>
              <a:rPr lang="en-US" dirty="0"/>
              <a:t>core of the pipeline. We use the </a:t>
            </a:r>
            <a:r>
              <a:rPr lang="en-US" i="1" dirty="0"/>
              <a:t>training/validation subsets</a:t>
            </a:r>
            <a:r>
              <a:rPr lang="en-US" dirty="0"/>
              <a:t> to let the ML algorithm recognize the patterns in it.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we want to find the best perform model we need a configurable model: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Number of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</a:t>
            </a:r>
            <a:r>
              <a:rPr lang="en-BS" dirty="0"/>
              <a:t>z</a:t>
            </a:r>
            <a:r>
              <a:rPr lang="en-US" dirty="0"/>
              <a:t>e of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Proper hyperparameters (external parameter): </a:t>
            </a:r>
            <a:r>
              <a:rPr lang="en-US" i="1" dirty="0"/>
              <a:t>epoch, batch-size, activation function, learning rate, loss function, optimizer, kernel/filter/pooling size</a:t>
            </a:r>
          </a:p>
          <a:p>
            <a:pPr marL="0" indent="0">
              <a:buFont typeface="+mj-lt"/>
              <a:buNone/>
            </a:pPr>
            <a:r>
              <a:rPr lang="en-US" b="1" dirty="0"/>
              <a:t>Model Evaluation - </a:t>
            </a:r>
            <a:r>
              <a:rPr lang="en-US" dirty="0"/>
              <a:t>Assess the performance of the model using the </a:t>
            </a:r>
            <a:r>
              <a:rPr lang="en-US" i="1" dirty="0"/>
              <a:t>testing subset </a:t>
            </a:r>
            <a:r>
              <a:rPr lang="en-US" dirty="0"/>
              <a:t>of data to understand how accurate the prediction 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Accuracy and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Cumulative and class-based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9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="1" dirty="0"/>
              <a:t>Model Deployment - </a:t>
            </a:r>
            <a:r>
              <a:rPr lang="en-US" dirty="0"/>
              <a:t>Once the chosen model is produced, it is typically exposed via some kind of API and embedded in decision-making frameworks as a part of an analytics solution.</a:t>
            </a:r>
          </a:p>
          <a:p>
            <a:pPr marL="0" indent="0">
              <a:buFont typeface="+mj-lt"/>
              <a:buNone/>
            </a:pPr>
            <a:r>
              <a:rPr lang="en-US" b="1" dirty="0"/>
              <a:t>Model Monitoring - </a:t>
            </a:r>
            <a:r>
              <a:rPr lang="en-US" dirty="0"/>
              <a:t>The model is continuously monitored to observe how it behaved in the real world and calibrated accordingly. New data is collected to incrementally improve it.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You might think that it's quite complex where you have to pay attention to a lot of things. </a:t>
            </a:r>
          </a:p>
          <a:p>
            <a:pPr marL="0" indent="0">
              <a:buFont typeface="+mj-lt"/>
              <a:buNone/>
            </a:pPr>
            <a:r>
              <a:rPr lang="en-US" dirty="0"/>
              <a:t>It’s true, but how can we achieve all this? By what tool is this possible?</a:t>
            </a:r>
          </a:p>
          <a:p>
            <a:pPr marL="0" indent="0">
              <a:buFont typeface="+mj-lt"/>
              <a:buNone/>
            </a:pPr>
            <a:endParaRPr lang="en-US" b="1" dirty="0"/>
          </a:p>
          <a:p>
            <a:pPr marL="0" indent="0">
              <a:buFont typeface="+mj-lt"/>
              <a:buNone/>
            </a:pPr>
            <a:r>
              <a:rPr lang="en-US" b="1" dirty="0"/>
              <a:t>I chose MLflow, but why?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0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D26266-8DF8-4F9E-8108-90547D7F6DB4}"/>
              </a:ext>
            </a:extLst>
          </p:cNvPr>
          <p:cNvGrpSpPr/>
          <p:nvPr userDrawn="1"/>
        </p:nvGrpSpPr>
        <p:grpSpPr>
          <a:xfrm>
            <a:off x="9613650" y="2003247"/>
            <a:ext cx="2578350" cy="4052320"/>
            <a:chOff x="9508727" y="2147107"/>
            <a:chExt cx="2683273" cy="42172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7F633FE-376E-404F-91E4-885447763090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00AA72A-9E73-4E92-9A24-FC8789F6DFA4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BD5C51-A833-433E-BB70-71DFE09A603C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8E9B8E-66AA-4D07-8C4F-4CA5F018252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C8E66A-1394-4D3C-B2E0-334A1F599DA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4802E1-A5FC-45E8-8180-8E940D832B5F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825B71-4111-4DEB-8EF4-3C86689A682C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80384-9207-4A80-9B70-A1F7CDE8F6C3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416A75-B8CF-4929-BC37-2BBFEDC80AA1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1AED590-6033-41B9-B612-A655FC2D2471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BA74944-B383-469B-9810-16FAA47361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45813" y="2221239"/>
            <a:ext cx="2446188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3844864-235F-4E14-9FBA-EB17CB8C013A}"/>
              </a:ext>
            </a:extLst>
          </p:cNvPr>
          <p:cNvGrpSpPr/>
          <p:nvPr userDrawn="1"/>
        </p:nvGrpSpPr>
        <p:grpSpPr>
          <a:xfrm>
            <a:off x="7019112" y="2341950"/>
            <a:ext cx="1890758" cy="3323854"/>
            <a:chOff x="445712" y="1449040"/>
            <a:chExt cx="2113018" cy="3924176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id="{A0C7D66C-8C6F-4B9E-8DC1-072BF2073C6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764ECC13-9256-4F74-B289-1001D8F2747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808E2BAA-465D-4C79-8B44-51C252EE8A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2402E4F7-C37D-4790-B616-737E2810F7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id="{76D07C3D-86F4-43C7-B719-BBBFD744E10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1B67B68D-FEC5-42A8-B837-0016014A5CE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668904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6F402C5-963E-430D-8D32-CCEA9657B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E58C46AB-72B0-452F-8968-7F13D6C69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AE252F-2F95-498B-9748-639B6E785753}"/>
              </a:ext>
            </a:extLst>
          </p:cNvPr>
          <p:cNvSpPr/>
          <p:nvPr userDrawn="1"/>
        </p:nvSpPr>
        <p:spPr>
          <a:xfrm>
            <a:off x="360608" y="303727"/>
            <a:ext cx="5520743" cy="625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0EF3A-BE58-433D-9D14-B9221C51EC7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49499" y="523741"/>
            <a:ext cx="3709115" cy="5855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81687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A1A6E33-8A0F-4192-83F6-2FB90AE8DE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332FD6-4CCE-4EA6-A914-847EA767CDE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41DCAB-7A97-4D72-8703-2A5EBB6B404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E59F880-57D5-4D69-ADDA-A3030C94684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3D5AB-FDE8-4863-8B0B-FF0EDBC68861}"/>
              </a:ext>
            </a:extLst>
          </p:cNvPr>
          <p:cNvSpPr/>
          <p:nvPr userDrawn="1"/>
        </p:nvSpPr>
        <p:spPr>
          <a:xfrm>
            <a:off x="3657599" y="1899950"/>
            <a:ext cx="7513502" cy="32903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96F43-3876-47CC-B363-9FBE2E05752F}"/>
              </a:ext>
            </a:extLst>
          </p:cNvPr>
          <p:cNvSpPr/>
          <p:nvPr userDrawn="1"/>
        </p:nvSpPr>
        <p:spPr>
          <a:xfrm rot="20400000">
            <a:off x="1053734" y="2229400"/>
            <a:ext cx="2882538" cy="341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27DCA-3196-491D-86F7-98470FD4534B}"/>
              </a:ext>
            </a:extLst>
          </p:cNvPr>
          <p:cNvSpPr/>
          <p:nvPr userDrawn="1"/>
        </p:nvSpPr>
        <p:spPr>
          <a:xfrm rot="20640000">
            <a:off x="1079861" y="2203273"/>
            <a:ext cx="2882538" cy="341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3D9F4-8CA6-4676-B29C-CF1677EB90FF}"/>
              </a:ext>
            </a:extLst>
          </p:cNvPr>
          <p:cNvSpPr/>
          <p:nvPr userDrawn="1"/>
        </p:nvSpPr>
        <p:spPr>
          <a:xfrm rot="20971299">
            <a:off x="1114697" y="2133601"/>
            <a:ext cx="2882538" cy="3413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CD635CC-1412-43AB-9F1C-D19087A8B8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971299">
            <a:off x="1195968" y="2286619"/>
            <a:ext cx="2598070" cy="2355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92F2F0B-AB18-4F91-BFCD-5E07920CE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B08BDAF-A042-4560-BBD8-F1CA5D9D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341" y="2999128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375B096-EBDB-4C71-BACA-9F780BF702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74653" y="3623107"/>
            <a:ext cx="2785716" cy="2770089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F3A08B-34AD-476C-9953-B19BAF7F62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93127" y="1209715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DE5B1-7A92-485E-BF4B-DC34DB0ECF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7439" y="1833693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D283E2-312F-41C5-9422-DB6C85B4455D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AAC7CE-37C6-4882-8A2F-D617C7403A00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90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meowmeowmeowmeowmeow/gtsrb-german-traffic-sign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benchmark.ini.rub.de/gtsrb_new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hndoe/my-project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0"/>
            <a:ext cx="4168268" cy="1240650"/>
            <a:chOff x="6665542" y="2749602"/>
            <a:chExt cx="4797245" cy="1240650"/>
          </a:xfrm>
          <a:effectLst>
            <a:outerShdw blurRad="127000" dist="165100" dir="6000000" algn="tr" rotWithShape="0">
              <a:prstClr val="black">
                <a:alpha val="14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MLOps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90142"/>
              <a:ext cx="477709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/>
                <a:t>Model improvement with MLflow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C06408-71FF-45CB-852B-C7C66E28B445}"/>
              </a:ext>
            </a:extLst>
          </p:cNvPr>
          <p:cNvCxnSpPr>
            <a:cxnSpLocks/>
          </p:cNvCxnSpPr>
          <p:nvPr/>
        </p:nvCxnSpPr>
        <p:spPr>
          <a:xfrm>
            <a:off x="6901457" y="3663575"/>
            <a:ext cx="3689378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E813E8-8D50-44DC-B81A-82DA2E34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362"/>
          <a:stretch/>
        </p:blipFill>
        <p:spPr>
          <a:xfrm>
            <a:off x="7803780" y="5129279"/>
            <a:ext cx="2196747" cy="90770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>
                <a:alpha val="10000"/>
              </a:schemeClr>
            </a:solidFill>
          </a:ln>
          <a:effectLst>
            <a:reflection blurRad="50800" stA="8000" endPos="90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CDC78C-9422-41F4-831F-0DB21D99E320}"/>
              </a:ext>
            </a:extLst>
          </p:cNvPr>
          <p:cNvSpPr txBox="1"/>
          <p:nvPr/>
        </p:nvSpPr>
        <p:spPr>
          <a:xfrm>
            <a:off x="6606973" y="3019570"/>
            <a:ext cx="443066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MLflow is an open source platform</a:t>
            </a:r>
            <a:br>
              <a:rPr lang="en-US" b="1" dirty="0"/>
            </a:br>
            <a:r>
              <a:rPr lang="en-US" dirty="0"/>
              <a:t>to manage the ML lifecycle</a:t>
            </a:r>
          </a:p>
          <a:p>
            <a:pPr algn="ctr"/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Experimentation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Reproducibility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Deployment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Central model registry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E7CEB-011E-4B0E-847E-8941C041D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74" y="330104"/>
            <a:ext cx="4430665" cy="2215333"/>
          </a:xfrm>
          <a:prstGeom prst="rect">
            <a:avLst/>
          </a:prstGeom>
          <a:solidFill>
            <a:srgbClr val="5A9BD5">
              <a:alpha val="10000"/>
            </a:srgbClr>
          </a:solidFill>
          <a:ln w="12700">
            <a:solidFill>
              <a:srgbClr val="5A9BD5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671889-F89F-4931-A508-FDBB0972CA2C}"/>
              </a:ext>
            </a:extLst>
          </p:cNvPr>
          <p:cNvSpPr/>
          <p:nvPr/>
        </p:nvSpPr>
        <p:spPr>
          <a:xfrm>
            <a:off x="548640" y="1236696"/>
            <a:ext cx="5120640" cy="107787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Tracking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Record and query experiments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code, data, config, and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4CE25-F70C-4E45-992B-0E2EB86917C5}"/>
              </a:ext>
            </a:extLst>
          </p:cNvPr>
          <p:cNvSpPr txBox="1"/>
          <p:nvPr/>
        </p:nvSpPr>
        <p:spPr>
          <a:xfrm>
            <a:off x="469901" y="605725"/>
            <a:ext cx="530859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2"/>
                </a:solidFill>
              </a:rPr>
              <a:t>MLflow components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DD488F-C593-485C-B679-DB96B49F1BBA}"/>
              </a:ext>
            </a:extLst>
          </p:cNvPr>
          <p:cNvSpPr/>
          <p:nvPr/>
        </p:nvSpPr>
        <p:spPr>
          <a:xfrm>
            <a:off x="548640" y="3855371"/>
            <a:ext cx="5120640" cy="99987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Package data science code in a format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to reproduce runs on any 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213913-AE17-4A9C-A0B1-F4D9425DCCE6}"/>
              </a:ext>
            </a:extLst>
          </p:cNvPr>
          <p:cNvSpPr/>
          <p:nvPr/>
        </p:nvSpPr>
        <p:spPr>
          <a:xfrm>
            <a:off x="548640" y="5086107"/>
            <a:ext cx="5120640" cy="92917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Models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Deploy machine learning models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 diverse serving environments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B1AA18-3144-4B64-945E-2FD9340C9F55}"/>
              </a:ext>
            </a:extLst>
          </p:cNvPr>
          <p:cNvSpPr/>
          <p:nvPr/>
        </p:nvSpPr>
        <p:spPr>
          <a:xfrm>
            <a:off x="548640" y="2545436"/>
            <a:ext cx="5120640" cy="107907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Model registry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Store, annotate, discover, and manage models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 a central repository</a:t>
            </a:r>
          </a:p>
        </p:txBody>
      </p:sp>
    </p:spTree>
    <p:extLst>
      <p:ext uri="{BB962C8B-B14F-4D97-AF65-F5344CB8AC3E}">
        <p14:creationId xmlns:p14="http://schemas.microsoft.com/office/powerpoint/2010/main" val="236585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tx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7939" y="4627556"/>
            <a:ext cx="735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mlflow</a:t>
            </a:r>
            <a:endParaRPr lang="en-BS" altLang="ko-K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BS" altLang="ko-K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BS" altLang="ko-K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mlflow ui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7939" y="364502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How to Start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005748" y="2800953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2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C2DF8A-0C4C-4E2D-8F0A-2C17DBF31AFF}"/>
              </a:ext>
            </a:extLst>
          </p:cNvPr>
          <p:cNvSpPr txBox="1"/>
          <p:nvPr/>
        </p:nvSpPr>
        <p:spPr>
          <a:xfrm>
            <a:off x="7061200" y="2793999"/>
            <a:ext cx="421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S" sz="2800" dirty="0">
                <a:solidFill>
                  <a:schemeClr val="tx2"/>
                </a:solidFill>
              </a:rPr>
              <a:t>Screenshots about</a:t>
            </a:r>
          </a:p>
          <a:p>
            <a:r>
              <a:rPr lang="en-US" sz="2800" dirty="0">
                <a:solidFill>
                  <a:schemeClr val="tx2"/>
                </a:solidFill>
              </a:rPr>
              <a:t>T</a:t>
            </a:r>
            <a:r>
              <a:rPr lang="en-BS" sz="2800" dirty="0">
                <a:solidFill>
                  <a:schemeClr val="tx2"/>
                </a:solidFill>
              </a:rPr>
              <a:t>he online presentation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3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116290-8789-41AD-95D9-2FF1A3AEB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pPr algn="l"/>
            <a:r>
              <a:rPr lang="en-US" sz="4000" dirty="0"/>
              <a:t>Tracking UI of MLflow - </a:t>
            </a:r>
            <a:r>
              <a:rPr lang="en-US" sz="4000" b="1" dirty="0"/>
              <a:t>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7C2C6-43F2-4750-AC4E-8C9B91A1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7" y="1258745"/>
            <a:ext cx="10805666" cy="5200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EB8D6-8353-48B4-8192-0F85BAAF86FB}"/>
              </a:ext>
            </a:extLst>
          </p:cNvPr>
          <p:cNvSpPr/>
          <p:nvPr/>
        </p:nvSpPr>
        <p:spPr>
          <a:xfrm>
            <a:off x="1049482" y="1776845"/>
            <a:ext cx="1974273" cy="232756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EC409-E44D-44BF-A31B-DDE94FC53B9D}"/>
              </a:ext>
            </a:extLst>
          </p:cNvPr>
          <p:cNvSpPr/>
          <p:nvPr/>
        </p:nvSpPr>
        <p:spPr>
          <a:xfrm>
            <a:off x="3325091" y="4326221"/>
            <a:ext cx="8063345" cy="1940467"/>
          </a:xfrm>
          <a:prstGeom prst="rect">
            <a:avLst/>
          </a:prstGeom>
          <a:solidFill>
            <a:srgbClr val="00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435327-10B2-41BA-A458-DDB2597A6073}"/>
              </a:ext>
            </a:extLst>
          </p:cNvPr>
          <p:cNvSpPr/>
          <p:nvPr/>
        </p:nvSpPr>
        <p:spPr>
          <a:xfrm>
            <a:off x="3325091" y="3304309"/>
            <a:ext cx="8063346" cy="102191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86BFE87-3F2D-419F-8CD3-B6EACB3497BF}"/>
              </a:ext>
            </a:extLst>
          </p:cNvPr>
          <p:cNvSpPr/>
          <p:nvPr/>
        </p:nvSpPr>
        <p:spPr>
          <a:xfrm>
            <a:off x="233795" y="4516161"/>
            <a:ext cx="1631373" cy="510600"/>
          </a:xfrm>
          <a:prstGeom prst="wedgeRoundRectCallout">
            <a:avLst>
              <a:gd name="adj1" fmla="val 42861"/>
              <a:gd name="adj2" fmla="val -130829"/>
              <a:gd name="adj3" fmla="val 16667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List of experiment groups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6219574-5429-4253-B4C3-10BE995949C3}"/>
              </a:ext>
            </a:extLst>
          </p:cNvPr>
          <p:cNvSpPr/>
          <p:nvPr/>
        </p:nvSpPr>
        <p:spPr>
          <a:xfrm>
            <a:off x="1155989" y="5736843"/>
            <a:ext cx="1743075" cy="510600"/>
          </a:xfrm>
          <a:prstGeom prst="wedgeRoundRectCallout">
            <a:avLst>
              <a:gd name="adj1" fmla="val 73965"/>
              <a:gd name="adj2" fmla="val -53497"/>
              <a:gd name="adj3" fmla="val 16667"/>
            </a:avLst>
          </a:prstGeom>
          <a:solidFill>
            <a:srgbClr val="00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Runs/experiments in a group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79647F1-6849-49EC-A3CD-A4990A6A32C8}"/>
              </a:ext>
            </a:extLst>
          </p:cNvPr>
          <p:cNvSpPr/>
          <p:nvPr/>
        </p:nvSpPr>
        <p:spPr>
          <a:xfrm>
            <a:off x="6929871" y="2538053"/>
            <a:ext cx="1631373" cy="510600"/>
          </a:xfrm>
          <a:prstGeom prst="wedgeRoundRectCallout">
            <a:avLst>
              <a:gd name="adj1" fmla="val -45037"/>
              <a:gd name="adj2" fmla="val 97096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Filtering options for experiments</a:t>
            </a:r>
          </a:p>
        </p:txBody>
      </p:sp>
    </p:spTree>
    <p:extLst>
      <p:ext uri="{BB962C8B-B14F-4D97-AF65-F5344CB8AC3E}">
        <p14:creationId xmlns:p14="http://schemas.microsoft.com/office/powerpoint/2010/main" val="200439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4608E9-8031-4BEE-AA38-0CE4FABE0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r>
              <a:rPr lang="en-US" sz="4000" dirty="0"/>
              <a:t>Compare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09FE7-4F50-4081-B075-3F60E6EB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6" y="1354223"/>
            <a:ext cx="8637047" cy="5248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B12BDBD-C607-43BC-A7F0-F7986CE1549A}"/>
              </a:ext>
            </a:extLst>
          </p:cNvPr>
          <p:cNvSpPr/>
          <p:nvPr/>
        </p:nvSpPr>
        <p:spPr>
          <a:xfrm>
            <a:off x="146103" y="2369127"/>
            <a:ext cx="1631373" cy="797661"/>
          </a:xfrm>
          <a:prstGeom prst="wedgeRoundRectCallout">
            <a:avLst>
              <a:gd name="adj1" fmla="val 60695"/>
              <a:gd name="adj2" fmla="val 76090"/>
              <a:gd name="adj3" fmla="val 16667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Parameter differences are emphasized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E6F320E-AF78-4443-847D-67F3415CF840}"/>
              </a:ext>
            </a:extLst>
          </p:cNvPr>
          <p:cNvSpPr/>
          <p:nvPr/>
        </p:nvSpPr>
        <p:spPr>
          <a:xfrm>
            <a:off x="7255686" y="974183"/>
            <a:ext cx="1857141" cy="622379"/>
          </a:xfrm>
          <a:prstGeom prst="wedgeRoundRectCallout">
            <a:avLst>
              <a:gd name="adj1" fmla="val 36211"/>
              <a:gd name="adj2" fmla="val 96933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Link for each run</a:t>
            </a:r>
            <a:b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</a:br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in comparison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EF730-A90B-40A1-BD80-36E43F215648}"/>
              </a:ext>
            </a:extLst>
          </p:cNvPr>
          <p:cNvSpPr/>
          <p:nvPr/>
        </p:nvSpPr>
        <p:spPr>
          <a:xfrm>
            <a:off x="1891145" y="4935682"/>
            <a:ext cx="8354291" cy="1666700"/>
          </a:xfrm>
          <a:prstGeom prst="rect">
            <a:avLst/>
          </a:prstGeom>
          <a:solidFill>
            <a:srgbClr val="00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0FF6853-A0D4-4C11-94EE-6590E5C78492}"/>
              </a:ext>
            </a:extLst>
          </p:cNvPr>
          <p:cNvSpPr/>
          <p:nvPr/>
        </p:nvSpPr>
        <p:spPr>
          <a:xfrm>
            <a:off x="10302821" y="4084688"/>
            <a:ext cx="1792197" cy="850994"/>
          </a:xfrm>
          <a:prstGeom prst="wedgeRoundRectCallout">
            <a:avLst>
              <a:gd name="adj1" fmla="val -53026"/>
              <a:gd name="adj2" fmla="val 110933"/>
              <a:gd name="adj3" fmla="val 16667"/>
            </a:avLst>
          </a:prstGeom>
          <a:solidFill>
            <a:srgbClr val="00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Easy to compare different runs</a:t>
            </a:r>
            <a:b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</a:br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to find which</a:t>
            </a:r>
            <a:b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</a:br>
            <a:r>
              <a:rPr lang="en-US" sz="1400" dirty="0">
                <a:ln w="6350">
                  <a:noFill/>
                </a:ln>
                <a:solidFill>
                  <a:schemeClr val="tx1"/>
                </a:solidFill>
              </a:rPr>
              <a:t>perform the best</a:t>
            </a:r>
          </a:p>
        </p:txBody>
      </p:sp>
    </p:spTree>
    <p:extLst>
      <p:ext uri="{BB962C8B-B14F-4D97-AF65-F5344CB8AC3E}">
        <p14:creationId xmlns:p14="http://schemas.microsoft.com/office/powerpoint/2010/main" val="178787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B934BC9-8186-4C5C-8370-1D71DBD67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r>
              <a:rPr lang="en-US" sz="4000" dirty="0"/>
              <a:t>Experiment details – </a:t>
            </a:r>
            <a:r>
              <a:rPr lang="en-US" sz="4000" b="1" dirty="0"/>
              <a:t>parameters &amp; metric 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B9CCC-3024-4BD9-B436-3E4169F8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00" y="1002686"/>
            <a:ext cx="7589520" cy="4857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2909E-841C-4CC4-8994-E0AA7437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112110"/>
            <a:ext cx="5875290" cy="3383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23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B934BC9-8186-4C5C-8370-1D71DBD67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r>
              <a:rPr lang="en-US" sz="4000" dirty="0"/>
              <a:t>Experiment details – </a:t>
            </a:r>
            <a:r>
              <a:rPr lang="en-US" sz="4000" b="1" dirty="0"/>
              <a:t>metrics &amp;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990B5-BB00-4874-8BF3-912402DC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8" y="1005839"/>
            <a:ext cx="7589520" cy="445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1818F-1E03-4B95-AE26-E1CD40BB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40" y="3108960"/>
            <a:ext cx="7625620" cy="3383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995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C5D6-FA83-4FDE-94DC-EFA398810D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pPr algn="l"/>
            <a:r>
              <a:rPr lang="en-US" sz="4000" dirty="0"/>
              <a:t>Tracking UI of MLflow – </a:t>
            </a:r>
            <a:r>
              <a:rPr lang="en-US" sz="4000" b="1" dirty="0"/>
              <a:t>Model registry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06AFD7-F955-4B6D-8B8E-1A1C051573F5}"/>
              </a:ext>
            </a:extLst>
          </p:cNvPr>
          <p:cNvGrpSpPr/>
          <p:nvPr/>
        </p:nvGrpSpPr>
        <p:grpSpPr>
          <a:xfrm>
            <a:off x="680353" y="1529818"/>
            <a:ext cx="10761129" cy="4790883"/>
            <a:chOff x="358486" y="1529818"/>
            <a:chExt cx="10761129" cy="4790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0C9935-6AAC-4989-A9C3-4A70E647B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221" y="1529818"/>
              <a:ext cx="10117394" cy="47776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B625E239-113B-407C-87E7-03CBE26F6AC1}"/>
                </a:ext>
              </a:extLst>
            </p:cNvPr>
            <p:cNvSpPr/>
            <p:nvPr/>
          </p:nvSpPr>
          <p:spPr>
            <a:xfrm>
              <a:off x="358486" y="5907232"/>
              <a:ext cx="1730088" cy="358680"/>
            </a:xfrm>
            <a:prstGeom prst="wedgeRoundRectCallout">
              <a:avLst>
                <a:gd name="adj1" fmla="val 30521"/>
                <a:gd name="adj2" fmla="val -88860"/>
                <a:gd name="adj3" fmla="val 16667"/>
              </a:avLst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6350">
                    <a:noFill/>
                  </a:ln>
                  <a:solidFill>
                    <a:schemeClr val="tx1"/>
                  </a:solidFill>
                </a:rPr>
                <a:t>Registered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34BA8C-19EE-4B82-B689-9FE43141A106}"/>
                </a:ext>
              </a:extLst>
            </p:cNvPr>
            <p:cNvSpPr/>
            <p:nvPr/>
          </p:nvSpPr>
          <p:spPr>
            <a:xfrm>
              <a:off x="1184564" y="3429000"/>
              <a:ext cx="2223654" cy="2327564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D346C0-A330-4D40-B8D1-7D3436166867}"/>
                </a:ext>
              </a:extLst>
            </p:cNvPr>
            <p:cNvSpPr/>
            <p:nvPr/>
          </p:nvSpPr>
          <p:spPr>
            <a:xfrm>
              <a:off x="5018809" y="3426646"/>
              <a:ext cx="2223654" cy="2327564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5430F1F0-69BC-4352-B96D-71A543891562}"/>
                </a:ext>
              </a:extLst>
            </p:cNvPr>
            <p:cNvSpPr/>
            <p:nvPr/>
          </p:nvSpPr>
          <p:spPr>
            <a:xfrm>
              <a:off x="4301836" y="2443431"/>
              <a:ext cx="2223654" cy="447913"/>
            </a:xfrm>
            <a:prstGeom prst="wedgeRoundRectCallout">
              <a:avLst>
                <a:gd name="adj1" fmla="val 26086"/>
                <a:gd name="adj2" fmla="val 166777"/>
                <a:gd name="adj3" fmla="val 16667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6350">
                    <a:noFill/>
                  </a:ln>
                  <a:solidFill>
                    <a:schemeClr val="tx1"/>
                  </a:solidFill>
                </a:rPr>
                <a:t>Versions for each stage of the models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1E9197-8672-451C-8888-B3F992F6EA11}"/>
                </a:ext>
              </a:extLst>
            </p:cNvPr>
            <p:cNvSpPr/>
            <p:nvPr/>
          </p:nvSpPr>
          <p:spPr>
            <a:xfrm>
              <a:off x="3508664" y="3426646"/>
              <a:ext cx="793172" cy="2327564"/>
            </a:xfrm>
            <a:prstGeom prst="rect">
              <a:avLst/>
            </a:prstGeom>
            <a:solidFill>
              <a:srgbClr val="00FF00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71370EA5-8AE9-4C96-9EDF-E1A0AB6D2515}"/>
                </a:ext>
              </a:extLst>
            </p:cNvPr>
            <p:cNvSpPr/>
            <p:nvPr/>
          </p:nvSpPr>
          <p:spPr>
            <a:xfrm>
              <a:off x="3607377" y="5872789"/>
              <a:ext cx="1411432" cy="447912"/>
            </a:xfrm>
            <a:prstGeom prst="wedgeRoundRectCallout">
              <a:avLst>
                <a:gd name="adj1" fmla="val -27253"/>
                <a:gd name="adj2" fmla="val -77837"/>
                <a:gd name="adj3" fmla="val 16667"/>
              </a:avLst>
            </a:prstGeom>
            <a:solidFill>
              <a:srgbClr val="00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6350">
                    <a:noFill/>
                  </a:ln>
                  <a:solidFill>
                    <a:schemeClr val="tx1"/>
                  </a:solidFill>
                </a:rPr>
                <a:t>Last version </a:t>
              </a:r>
              <a:br>
                <a:rPr lang="en-US" sz="1400" dirty="0">
                  <a:ln w="6350">
                    <a:noFill/>
                  </a:ln>
                  <a:solidFill>
                    <a:schemeClr val="tx1"/>
                  </a:solidFill>
                </a:rPr>
              </a:br>
              <a:r>
                <a:rPr lang="en-US" sz="1400" dirty="0">
                  <a:ln w="6350">
                    <a:noFill/>
                  </a:ln>
                  <a:solidFill>
                    <a:schemeClr val="tx1"/>
                  </a:solidFill>
                </a:rPr>
                <a:t>of the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47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049FA2-D84D-485D-A162-9C09F56F1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" r="1283" b="7378"/>
          <a:stretch/>
        </p:blipFill>
        <p:spPr>
          <a:xfrm>
            <a:off x="1158240" y="1351888"/>
            <a:ext cx="9875520" cy="5196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920EBC7-3F3E-406F-9A36-EFBE05B56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pPr algn="l"/>
            <a:r>
              <a:rPr lang="en-US" sz="4000" dirty="0"/>
              <a:t>Tracking UI of MLflow – </a:t>
            </a:r>
            <a:r>
              <a:rPr lang="en-US" sz="4000" b="1" dirty="0"/>
              <a:t>Details </a:t>
            </a:r>
            <a:r>
              <a:rPr lang="en-US" sz="4000" dirty="0"/>
              <a:t>in Model registry</a:t>
            </a:r>
          </a:p>
        </p:txBody>
      </p:sp>
    </p:spTree>
    <p:extLst>
      <p:ext uri="{BB962C8B-B14F-4D97-AF65-F5344CB8AC3E}">
        <p14:creationId xmlns:p14="http://schemas.microsoft.com/office/powerpoint/2010/main" val="369731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CE9DD-6E10-450F-897C-CC4CD702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95" y="1143073"/>
            <a:ext cx="5429923" cy="2902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7A0C3-D9AE-4D53-A333-5439E19A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16" y="2469759"/>
            <a:ext cx="6744989" cy="3987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062E42-8083-4ACC-8E9B-77E648CCC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82880"/>
            <a:ext cx="11573197" cy="724247"/>
          </a:xfrm>
        </p:spPr>
        <p:txBody>
          <a:bodyPr/>
          <a:lstStyle/>
          <a:p>
            <a:r>
              <a:rPr lang="en-BS" sz="4000" dirty="0"/>
              <a:t>Utilize M</a:t>
            </a:r>
            <a:r>
              <a:rPr lang="en-US" sz="4000" dirty="0"/>
              <a:t>l</a:t>
            </a:r>
            <a:r>
              <a:rPr lang="en-BS" sz="4000" dirty="0"/>
              <a:t>flow Tracking API for logging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35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260C01-8380-49C7-B9F4-93959AF87267}"/>
              </a:ext>
            </a:extLst>
          </p:cNvPr>
          <p:cNvSpPr/>
          <p:nvPr/>
        </p:nvSpPr>
        <p:spPr>
          <a:xfrm>
            <a:off x="0" y="4730142"/>
            <a:ext cx="12192000" cy="2127858"/>
          </a:xfrm>
          <a:prstGeom prst="rect">
            <a:avLst/>
          </a:prstGeom>
          <a:solidFill>
            <a:srgbClr val="428CC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51">
            <a:extLst>
              <a:ext uri="{FF2B5EF4-FFF2-40B4-BE49-F238E27FC236}">
                <a16:creationId xmlns:a16="http://schemas.microsoft.com/office/drawing/2014/main" id="{DC0B3EE3-55AD-4177-A3CF-AB5C7AB39ECC}"/>
              </a:ext>
            </a:extLst>
          </p:cNvPr>
          <p:cNvSpPr/>
          <p:nvPr/>
        </p:nvSpPr>
        <p:spPr>
          <a:xfrm>
            <a:off x="611505" y="857042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7689A-03CC-4D43-AF7D-99956909EC0A}"/>
              </a:ext>
            </a:extLst>
          </p:cNvPr>
          <p:cNvSpPr txBox="1"/>
          <p:nvPr/>
        </p:nvSpPr>
        <p:spPr>
          <a:xfrm>
            <a:off x="1239878" y="818022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gabor.tanacs@yahoo.com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FAB55101-22EB-4F52-9CF7-0E2BC0A0D7A8}"/>
              </a:ext>
            </a:extLst>
          </p:cNvPr>
          <p:cNvSpPr/>
          <p:nvPr/>
        </p:nvSpPr>
        <p:spPr>
          <a:xfrm>
            <a:off x="615329" y="1774432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AB537-FD4F-45DF-A8E4-C65EAAB4C378}"/>
              </a:ext>
            </a:extLst>
          </p:cNvPr>
          <p:cNvSpPr txBox="1"/>
          <p:nvPr/>
        </p:nvSpPr>
        <p:spPr>
          <a:xfrm>
            <a:off x="1239878" y="1803231"/>
            <a:ext cx="535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www.linkedin.com/in/gabortanacs/</a:t>
            </a:r>
          </a:p>
        </p:txBody>
      </p:sp>
      <p:pic>
        <p:nvPicPr>
          <p:cNvPr id="9" name="Picture 2" descr="profile image">
            <a:extLst>
              <a:ext uri="{FF2B5EF4-FFF2-40B4-BE49-F238E27FC236}">
                <a16:creationId xmlns:a16="http://schemas.microsoft.com/office/drawing/2014/main" id="{0B6619A5-32EB-409C-88EC-258636321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0" t="14911" r="11912" b="11594"/>
          <a:stretch/>
        </p:blipFill>
        <p:spPr bwMode="auto">
          <a:xfrm>
            <a:off x="9258299" y="612256"/>
            <a:ext cx="2318371" cy="22140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72F914-3A01-4646-9AE5-4B9E94FF5889}"/>
              </a:ext>
            </a:extLst>
          </p:cNvPr>
          <p:cNvSpPr txBox="1"/>
          <p:nvPr/>
        </p:nvSpPr>
        <p:spPr>
          <a:xfrm>
            <a:off x="1242597" y="2857232"/>
            <a:ext cx="778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github.com/1amG4bor/mlflow-for-model-improvement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3DC7D-E84E-4759-8D7D-CCC06B6B0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4" y="2827461"/>
            <a:ext cx="521208" cy="521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D2A82F-06A2-439D-A395-D5240A259EF4}"/>
              </a:ext>
            </a:extLst>
          </p:cNvPr>
          <p:cNvSpPr txBox="1"/>
          <p:nvPr/>
        </p:nvSpPr>
        <p:spPr>
          <a:xfrm>
            <a:off x="2146935" y="5290897"/>
            <a:ext cx="7898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ourier New" panose="02070309020205020404" pitchFamily="49" charset="0"/>
              </a:rPr>
              <a:t>Gábor Tanács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A0B75B-5B9F-4C87-A14A-13A9133053BE}"/>
              </a:ext>
            </a:extLst>
          </p:cNvPr>
          <p:cNvCxnSpPr>
            <a:cxnSpLocks/>
          </p:cNvCxnSpPr>
          <p:nvPr/>
        </p:nvCxnSpPr>
        <p:spPr>
          <a:xfrm>
            <a:off x="0" y="47301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F077D4-5665-43B7-AC4D-C23935CF6B5A}"/>
              </a:ext>
            </a:extLst>
          </p:cNvPr>
          <p:cNvSpPr txBox="1"/>
          <p:nvPr/>
        </p:nvSpPr>
        <p:spPr>
          <a:xfrm>
            <a:off x="4202545" y="6039978"/>
            <a:ext cx="3786910" cy="43596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529368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33C39-9236-4C4C-96A0-4AC653CB0D78}"/>
              </a:ext>
            </a:extLst>
          </p:cNvPr>
          <p:cNvSpPr/>
          <p:nvPr/>
        </p:nvSpPr>
        <p:spPr>
          <a:xfrm>
            <a:off x="4844356" y="1187341"/>
            <a:ext cx="2520000" cy="457200"/>
          </a:xfrm>
          <a:prstGeom prst="rect">
            <a:avLst/>
          </a:prstGeom>
          <a:solidFill>
            <a:schemeClr val="accent4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S" sz="1400" b="1" dirty="0"/>
              <a:t>Learning curve</a:t>
            </a:r>
            <a:endParaRPr lang="en-US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075D91-DCC9-48E5-ABF9-386D0F19EF61}"/>
              </a:ext>
            </a:extLst>
          </p:cNvPr>
          <p:cNvSpPr/>
          <p:nvPr/>
        </p:nvSpPr>
        <p:spPr>
          <a:xfrm>
            <a:off x="7386000" y="1188720"/>
            <a:ext cx="2520000" cy="457200"/>
          </a:xfrm>
          <a:prstGeom prst="rect">
            <a:avLst/>
          </a:prstGeom>
          <a:solidFill>
            <a:schemeClr val="accent2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S" sz="1400" b="1" dirty="0"/>
              <a:t>Customization &amp; Documentation</a:t>
            </a:r>
            <a:endParaRPr lang="en-US" sz="14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47B89E-27DB-4246-83F3-C805557D994F}"/>
              </a:ext>
            </a:extLst>
          </p:cNvPr>
          <p:cNvSpPr/>
          <p:nvPr/>
        </p:nvSpPr>
        <p:spPr>
          <a:xfrm>
            <a:off x="2286000" y="1188720"/>
            <a:ext cx="25200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S" sz="1400" b="1" dirty="0"/>
              <a:t>Solution</a:t>
            </a:r>
            <a:endParaRPr 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86EBB2-1353-4756-9B3B-6E59C8F42EEA}"/>
              </a:ext>
            </a:extLst>
          </p:cNvPr>
          <p:cNvSpPr txBox="1"/>
          <p:nvPr/>
        </p:nvSpPr>
        <p:spPr>
          <a:xfrm>
            <a:off x="731520" y="2011680"/>
            <a:ext cx="103705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Actively contributed open-source project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A3EE3-4AED-4C8C-BBE3-1CFE8E74B4B1}"/>
              </a:ext>
            </a:extLst>
          </p:cNvPr>
          <p:cNvSpPr txBox="1"/>
          <p:nvPr/>
        </p:nvSpPr>
        <p:spPr>
          <a:xfrm>
            <a:off x="731520" y="2926080"/>
            <a:ext cx="103705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Pricing: Free, no feature limitations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F9B613-5358-48DE-BC8D-441349E2B281}"/>
              </a:ext>
            </a:extLst>
          </p:cNvPr>
          <p:cNvSpPr txBox="1"/>
          <p:nvPr/>
        </p:nvSpPr>
        <p:spPr>
          <a:xfrm>
            <a:off x="731520" y="3840480"/>
            <a:ext cx="103705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Documentation has some shortcomings, but widely used so you can find help easily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38CA1B-9F7F-48E4-89B0-D678F71F4FEB}"/>
              </a:ext>
            </a:extLst>
          </p:cNvPr>
          <p:cNvSpPr txBox="1"/>
          <p:nvPr/>
        </p:nvSpPr>
        <p:spPr>
          <a:xfrm>
            <a:off x="731520" y="4754880"/>
            <a:ext cx="103705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Easy to setup and can be smoothly integrated into an existing code base as well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D30A3-2985-45E0-9750-AA28C0644A9A}"/>
              </a:ext>
            </a:extLst>
          </p:cNvPr>
          <p:cNvSpPr txBox="1"/>
          <p:nvPr/>
        </p:nvSpPr>
        <p:spPr>
          <a:xfrm>
            <a:off x="731520" y="5669280"/>
            <a:ext cx="103705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Highly customizable, ensure reproducibility of code executions</a:t>
            </a:r>
          </a:p>
        </p:txBody>
      </p:sp>
    </p:spTree>
    <p:extLst>
      <p:ext uri="{BB962C8B-B14F-4D97-AF65-F5344CB8AC3E}">
        <p14:creationId xmlns:p14="http://schemas.microsoft.com/office/powerpoint/2010/main" val="755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F29C7-903E-4F18-BF70-F6F7178AC862}"/>
              </a:ext>
            </a:extLst>
          </p:cNvPr>
          <p:cNvSpPr txBox="1"/>
          <p:nvPr/>
        </p:nvSpPr>
        <p:spPr>
          <a:xfrm flipH="1">
            <a:off x="3479821" y="2921168"/>
            <a:ext cx="810523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5875">
                  <a:noFill/>
                </a:ln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F306-99EB-48A9-BDF3-A3FCCAFB4FA9}"/>
              </a:ext>
            </a:extLst>
          </p:cNvPr>
          <p:cNvSpPr txBox="1"/>
          <p:nvPr/>
        </p:nvSpPr>
        <p:spPr>
          <a:xfrm>
            <a:off x="3487194" y="3429000"/>
            <a:ext cx="5460274" cy="248266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Balazs Lehoczki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Norbert Parti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 Klajko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B0B46-4C07-4B86-9EBC-3748EDE0BAE7}"/>
              </a:ext>
            </a:extLst>
          </p:cNvPr>
          <p:cNvSpPr txBox="1"/>
          <p:nvPr/>
        </p:nvSpPr>
        <p:spPr>
          <a:xfrm>
            <a:off x="1224343" y="1454164"/>
            <a:ext cx="998597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lvl="1" algn="ctr"/>
            <a:r>
              <a:rPr lang="en-US" altLang="ko-KR" sz="5400" b="1" u="sng" dirty="0">
                <a:ln w="12700">
                  <a:solidFill>
                    <a:schemeClr val="bg1">
                      <a:alpha val="58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cs typeface="Arial" pitchFamily="34" charset="0"/>
              </a:rPr>
              <a:t>Special thanks to</a:t>
            </a:r>
            <a:endParaRPr lang="ko-KR" altLang="en-US" sz="5400" b="1" u="sng" dirty="0">
              <a:ln w="12700">
                <a:solidFill>
                  <a:schemeClr val="bg1">
                    <a:alpha val="58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060597" y="2767280"/>
            <a:ext cx="647024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ctr"/>
            <a:r>
              <a:rPr lang="en-US" altLang="ko-KR" sz="8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Thank you</a:t>
            </a:r>
            <a:endParaRPr lang="ko-KR" altLang="en-US" sz="8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Isosceles Triangle 51">
            <a:extLst>
              <a:ext uri="{FF2B5EF4-FFF2-40B4-BE49-F238E27FC236}">
                <a16:creationId xmlns:a16="http://schemas.microsoft.com/office/drawing/2014/main" id="{A8B0A7F9-BB38-40BD-AB3D-713F07049361}"/>
              </a:ext>
            </a:extLst>
          </p:cNvPr>
          <p:cNvSpPr>
            <a:spLocks noChangeAspect="1"/>
          </p:cNvSpPr>
          <p:nvPr/>
        </p:nvSpPr>
        <p:spPr>
          <a:xfrm>
            <a:off x="425757" y="6157134"/>
            <a:ext cx="374087" cy="27432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2E330-A4FB-47FB-AF12-5D12424DF5A0}"/>
              </a:ext>
            </a:extLst>
          </p:cNvPr>
          <p:cNvSpPr txBox="1"/>
          <p:nvPr/>
        </p:nvSpPr>
        <p:spPr>
          <a:xfrm>
            <a:off x="972872" y="6088554"/>
            <a:ext cx="38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gabor.tanacs@yahoo.com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90955-CD2B-4F50-8380-538FB380489E}"/>
              </a:ext>
            </a:extLst>
          </p:cNvPr>
          <p:cNvSpPr txBox="1"/>
          <p:nvPr/>
        </p:nvSpPr>
        <p:spPr>
          <a:xfrm>
            <a:off x="6295721" y="5971128"/>
            <a:ext cx="492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github.com/1amG4bor/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mlflow-for-model-improvement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2B99A-A998-4065-81DC-3353D4E595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63" y="6088554"/>
            <a:ext cx="411480" cy="411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E0DA154-CD42-42DA-A567-5BD3C4A63248}"/>
              </a:ext>
            </a:extLst>
          </p:cNvPr>
          <p:cNvSpPr txBox="1"/>
          <p:nvPr/>
        </p:nvSpPr>
        <p:spPr>
          <a:xfrm>
            <a:off x="375782" y="563671"/>
            <a:ext cx="588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Additional contents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8B459-055B-4023-8522-F64A1525F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Hierarchy of the Data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6D130-218D-4538-BE15-A6D09D3D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09" y="1826897"/>
            <a:ext cx="9564435" cy="4525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022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105CD-0A72-47B2-B73F-5F1EBC3C0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11" y="732823"/>
            <a:ext cx="8603578" cy="2557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1E5C8-6F60-437F-B713-E3DA5DE01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37" y="3495487"/>
            <a:ext cx="3975652" cy="263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8BD4A-A2E5-48D5-B06F-F52E65590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"/>
          <a:stretch/>
        </p:blipFill>
        <p:spPr>
          <a:xfrm>
            <a:off x="1794211" y="3515365"/>
            <a:ext cx="4211276" cy="1254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9A046-972C-472B-B90A-A4F6CD9D8F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3" r="3410"/>
          <a:stretch/>
        </p:blipFill>
        <p:spPr>
          <a:xfrm>
            <a:off x="1794211" y="4874560"/>
            <a:ext cx="4211276" cy="1254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22916-D407-427E-BC5F-27A81A569554}"/>
              </a:ext>
            </a:extLst>
          </p:cNvPr>
          <p:cNvSpPr txBox="1"/>
          <p:nvPr/>
        </p:nvSpPr>
        <p:spPr>
          <a:xfrm>
            <a:off x="2183894" y="6285073"/>
            <a:ext cx="7824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about the dataset: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https://benchmark.ini.rub.de/gtsrb_news.html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6CA216-95B4-4B06-AC98-D7822444E797}"/>
              </a:ext>
            </a:extLst>
          </p:cNvPr>
          <p:cNvSpPr txBox="1"/>
          <p:nvPr/>
        </p:nvSpPr>
        <p:spPr>
          <a:xfrm>
            <a:off x="1794211" y="287105"/>
            <a:ext cx="536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the GTSRB on Kaggle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D7A632F-0B01-441D-8F7C-5A9FAC49A95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50B956-7815-4806-96A0-412461D23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6703" y="106308"/>
            <a:ext cx="5486400" cy="6066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Data augmentation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90DB15CD-8D34-432F-8968-46B38AEF8A75}"/>
              </a:ext>
            </a:extLst>
          </p:cNvPr>
          <p:cNvGrpSpPr/>
          <p:nvPr/>
        </p:nvGrpSpPr>
        <p:grpSpPr>
          <a:xfrm flipH="1">
            <a:off x="330153" y="4445601"/>
            <a:ext cx="1389413" cy="1442420"/>
            <a:chOff x="8563531" y="289908"/>
            <a:chExt cx="1389413" cy="144242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CA6294F-957D-47BB-85AA-290911B3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3531" y="544141"/>
              <a:ext cx="1389413" cy="118818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40E1D275-DFAD-4F05-9FE4-0FCE841A9366}"/>
                </a:ext>
              </a:extLst>
            </p:cNvPr>
            <p:cNvSpPr txBox="1"/>
            <p:nvPr/>
          </p:nvSpPr>
          <p:spPr>
            <a:xfrm>
              <a:off x="8563531" y="289908"/>
              <a:ext cx="1389413" cy="25423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200" dirty="0"/>
                <a:t>Horizontally flipped</a:t>
              </a:r>
            </a:p>
          </p:txBody>
        </p: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6B09E524-157D-447A-81E5-4E83E5CE54E5}"/>
              </a:ext>
            </a:extLst>
          </p:cNvPr>
          <p:cNvGrpSpPr/>
          <p:nvPr/>
        </p:nvGrpSpPr>
        <p:grpSpPr>
          <a:xfrm>
            <a:off x="330153" y="2865989"/>
            <a:ext cx="1389414" cy="1465186"/>
            <a:chOff x="10313065" y="267142"/>
            <a:chExt cx="1389414" cy="14651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32DA39-73BC-4D45-90E0-8B0C6D3F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313066" y="544141"/>
              <a:ext cx="1389413" cy="118818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ADE16E-F0D0-4FAD-B4C8-FC44D46A52F1}"/>
                </a:ext>
              </a:extLst>
            </p:cNvPr>
            <p:cNvSpPr txBox="1"/>
            <p:nvPr/>
          </p:nvSpPr>
          <p:spPr>
            <a:xfrm>
              <a:off x="10313065" y="267142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Vertically flipped</a:t>
              </a:r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F205BE0D-5597-4376-A227-397F43838181}"/>
              </a:ext>
            </a:extLst>
          </p:cNvPr>
          <p:cNvGrpSpPr/>
          <p:nvPr/>
        </p:nvGrpSpPr>
        <p:grpSpPr>
          <a:xfrm>
            <a:off x="2070294" y="4445601"/>
            <a:ext cx="1389414" cy="1465526"/>
            <a:chOff x="10313064" y="1867065"/>
            <a:chExt cx="1389414" cy="1465526"/>
          </a:xfrm>
        </p:grpSpPr>
        <p:pic>
          <p:nvPicPr>
            <p:cNvPr id="2052" name="Picture 2051">
              <a:extLst>
                <a:ext uri="{FF2B5EF4-FFF2-40B4-BE49-F238E27FC236}">
                  <a16:creationId xmlns:a16="http://schemas.microsoft.com/office/drawing/2014/main" id="{373A1BB3-F977-424F-92DE-3EA3A1A37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47" t="24132" r="15593" b="-2503"/>
            <a:stretch/>
          </p:blipFill>
          <p:spPr>
            <a:xfrm>
              <a:off x="10313065" y="2154615"/>
              <a:ext cx="1389413" cy="11779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B4620B-E1AC-4A28-B1DB-56006C841894}"/>
                </a:ext>
              </a:extLst>
            </p:cNvPr>
            <p:cNvSpPr txBox="1"/>
            <p:nvPr/>
          </p:nvSpPr>
          <p:spPr>
            <a:xfrm>
              <a:off x="10313064" y="186706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Rotated to right</a:t>
              </a:r>
            </a:p>
          </p:txBody>
        </p:sp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7B24E9F4-5006-4D74-8D3F-4439B85700F4}"/>
              </a:ext>
            </a:extLst>
          </p:cNvPr>
          <p:cNvGrpSpPr/>
          <p:nvPr/>
        </p:nvGrpSpPr>
        <p:grpSpPr>
          <a:xfrm>
            <a:off x="2053299" y="2793654"/>
            <a:ext cx="1427924" cy="1506548"/>
            <a:chOff x="10274553" y="3416300"/>
            <a:chExt cx="1427924" cy="1506548"/>
          </a:xfrm>
        </p:grpSpPr>
        <p:pic>
          <p:nvPicPr>
            <p:cNvPr id="2054" name="Picture 2053">
              <a:extLst>
                <a:ext uri="{FF2B5EF4-FFF2-40B4-BE49-F238E27FC236}">
                  <a16:creationId xmlns:a16="http://schemas.microsoft.com/office/drawing/2014/main" id="{CB46366D-B9EA-4D60-816C-E6935AFA5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643"/>
            <a:stretch/>
          </p:blipFill>
          <p:spPr>
            <a:xfrm>
              <a:off x="10274553" y="3700678"/>
              <a:ext cx="1427924" cy="122217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904B87-C0E0-4DD4-BF14-BFEFF2B11A47}"/>
                </a:ext>
              </a:extLst>
            </p:cNvPr>
            <p:cNvSpPr txBox="1"/>
            <p:nvPr/>
          </p:nvSpPr>
          <p:spPr>
            <a:xfrm>
              <a:off x="10274553" y="3416300"/>
              <a:ext cx="1423404" cy="27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Shifted</a:t>
              </a:r>
            </a:p>
          </p:txBody>
        </p: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B27D160D-5961-4206-8CB4-0B140254B0D9}"/>
              </a:ext>
            </a:extLst>
          </p:cNvPr>
          <p:cNvGrpSpPr/>
          <p:nvPr/>
        </p:nvGrpSpPr>
        <p:grpSpPr>
          <a:xfrm>
            <a:off x="3635779" y="804536"/>
            <a:ext cx="1389413" cy="1471513"/>
            <a:chOff x="10308543" y="5068594"/>
            <a:chExt cx="1389414" cy="1503886"/>
          </a:xfrm>
        </p:grpSpPr>
        <p:pic>
          <p:nvPicPr>
            <p:cNvPr id="2056" name="Picture 2055">
              <a:extLst>
                <a:ext uri="{FF2B5EF4-FFF2-40B4-BE49-F238E27FC236}">
                  <a16:creationId xmlns:a16="http://schemas.microsoft.com/office/drawing/2014/main" id="{9EEA817C-D4AC-471A-AE6A-CA2E23F5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8543" y="5350310"/>
              <a:ext cx="1389414" cy="122217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40D8BB-13A6-4F52-B347-BC21CB6387E0}"/>
                </a:ext>
              </a:extLst>
            </p:cNvPr>
            <p:cNvSpPr txBox="1"/>
            <p:nvPr/>
          </p:nvSpPr>
          <p:spPr>
            <a:xfrm>
              <a:off x="10308544" y="5068594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Cropped </a:t>
              </a:r>
              <a:r>
                <a:rPr lang="en-US" sz="1000" dirty="0"/>
                <a:t>(zoomed)</a:t>
              </a:r>
              <a:endParaRPr lang="en-US" sz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53A39B-1053-4B18-962F-BED237FA844A}"/>
              </a:ext>
            </a:extLst>
          </p:cNvPr>
          <p:cNvGrpSpPr/>
          <p:nvPr/>
        </p:nvGrpSpPr>
        <p:grpSpPr>
          <a:xfrm>
            <a:off x="4357804" y="3950411"/>
            <a:ext cx="3386021" cy="2097544"/>
            <a:chOff x="4357804" y="3537419"/>
            <a:chExt cx="3386021" cy="209754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64069C-7A9C-4EC0-9EC8-AC175A81C063}"/>
                </a:ext>
              </a:extLst>
            </p:cNvPr>
            <p:cNvSpPr txBox="1"/>
            <p:nvPr/>
          </p:nvSpPr>
          <p:spPr>
            <a:xfrm>
              <a:off x="4357804" y="3537419"/>
              <a:ext cx="3386021" cy="369332"/>
            </a:xfrm>
            <a:prstGeom prst="rect">
              <a:avLst/>
            </a:prstGeom>
            <a:solidFill>
              <a:srgbClr val="BDD7EE">
                <a:alpha val="75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Original </a:t>
              </a:r>
              <a:r>
                <a:rPr lang="en-US" b="1" dirty="0"/>
                <a:t>image</a:t>
              </a:r>
              <a:endParaRPr lang="en-US" sz="1600" b="1" dirty="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6A1723-166E-4319-B72D-7D42C2665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662" y="3985759"/>
              <a:ext cx="3212131" cy="16492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4">
                  <a:lumMod val="40000"/>
                  <a:lumOff val="60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C5D1CC8-28D5-43F8-80BE-673EF7D7D362}"/>
              </a:ext>
            </a:extLst>
          </p:cNvPr>
          <p:cNvGrpSpPr/>
          <p:nvPr/>
        </p:nvGrpSpPr>
        <p:grpSpPr>
          <a:xfrm>
            <a:off x="1901310" y="784615"/>
            <a:ext cx="1472042" cy="1478503"/>
            <a:chOff x="6096000" y="513165"/>
            <a:chExt cx="1472042" cy="14785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430FE2-8201-420E-A056-B09182D92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638" y="803480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0D0402-B0EF-455B-B88E-1507EE584AE9}"/>
                </a:ext>
              </a:extLst>
            </p:cNvPr>
            <p:cNvSpPr txBox="1"/>
            <p:nvPr/>
          </p:nvSpPr>
          <p:spPr>
            <a:xfrm>
              <a:off x="6096000" y="513165"/>
              <a:ext cx="1472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Cropped to square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3B3F6C-95EF-4406-815D-93F01FD68A77}"/>
              </a:ext>
            </a:extLst>
          </p:cNvPr>
          <p:cNvGrpSpPr/>
          <p:nvPr/>
        </p:nvGrpSpPr>
        <p:grpSpPr>
          <a:xfrm>
            <a:off x="8687020" y="732271"/>
            <a:ext cx="1389415" cy="2664457"/>
            <a:chOff x="507377" y="3570503"/>
            <a:chExt cx="1389415" cy="266445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3EE4008-289C-4DCB-8AE9-8AC38EFD3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379" y="3853946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42AF3C0-65DF-448C-8EC9-B88CB33D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3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378" y="5046772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389162-A54B-4A25-9797-6604F8481C4A}"/>
                </a:ext>
              </a:extLst>
            </p:cNvPr>
            <p:cNvSpPr txBox="1"/>
            <p:nvPr/>
          </p:nvSpPr>
          <p:spPr>
            <a:xfrm>
              <a:off x="507377" y="3570503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Brightness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D78CA4-079E-4B84-97A7-96B73B30431E}"/>
              </a:ext>
            </a:extLst>
          </p:cNvPr>
          <p:cNvGrpSpPr/>
          <p:nvPr/>
        </p:nvGrpSpPr>
        <p:grpSpPr>
          <a:xfrm>
            <a:off x="10471966" y="717920"/>
            <a:ext cx="1389647" cy="2678808"/>
            <a:chOff x="2146028" y="3539720"/>
            <a:chExt cx="1389647" cy="267880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E474AF1-92DB-4009-961D-196448037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6262" y="5030340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6D05369-E125-4803-96BA-1BCB5F65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6261" y="3831303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9D953C-9B77-4013-AC84-9EA2513AE427}"/>
                </a:ext>
              </a:extLst>
            </p:cNvPr>
            <p:cNvSpPr txBox="1"/>
            <p:nvPr/>
          </p:nvSpPr>
          <p:spPr>
            <a:xfrm>
              <a:off x="2146028" y="3539720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Contrast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72849C-9542-4B15-B0DC-43EE93E0FC97}"/>
              </a:ext>
            </a:extLst>
          </p:cNvPr>
          <p:cNvGrpSpPr/>
          <p:nvPr/>
        </p:nvGrpSpPr>
        <p:grpSpPr>
          <a:xfrm>
            <a:off x="8691141" y="3599914"/>
            <a:ext cx="3174593" cy="3063564"/>
            <a:chOff x="3819133" y="3989942"/>
            <a:chExt cx="2707537" cy="261284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13B7399-E58D-4734-B0FA-6CD7E693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5120" y="4309597"/>
              <a:ext cx="2681550" cy="229318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8092C8-274D-4EF0-ABB9-35577D6D7F2E}"/>
                </a:ext>
              </a:extLst>
            </p:cNvPr>
            <p:cNvSpPr txBox="1"/>
            <p:nvPr/>
          </p:nvSpPr>
          <p:spPr>
            <a:xfrm>
              <a:off x="3819133" y="3989942"/>
              <a:ext cx="2707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Blurred</a:t>
              </a:r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B5FCC8EE-7C72-40C9-8809-B6912D6734D9}"/>
              </a:ext>
            </a:extLst>
          </p:cNvPr>
          <p:cNvGrpSpPr/>
          <p:nvPr/>
        </p:nvGrpSpPr>
        <p:grpSpPr>
          <a:xfrm>
            <a:off x="296131" y="783539"/>
            <a:ext cx="1391390" cy="1492510"/>
            <a:chOff x="6142660" y="2114346"/>
            <a:chExt cx="1391390" cy="149251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6D4AFC64-3CC7-4F29-8C00-0D4105017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637" y="2403608"/>
              <a:ext cx="1389413" cy="120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BBD3555-18B4-41EA-848A-0DBFF010C336}"/>
                </a:ext>
              </a:extLst>
            </p:cNvPr>
            <p:cNvSpPr txBox="1"/>
            <p:nvPr/>
          </p:nvSpPr>
          <p:spPr>
            <a:xfrm>
              <a:off x="6142660" y="2114346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to square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C2A274-21BA-4F55-BB6E-BF2A43EF724D}"/>
              </a:ext>
            </a:extLst>
          </p:cNvPr>
          <p:cNvGrpSpPr/>
          <p:nvPr/>
        </p:nvGrpSpPr>
        <p:grpSpPr>
          <a:xfrm>
            <a:off x="6901840" y="732271"/>
            <a:ext cx="1389414" cy="2676555"/>
            <a:chOff x="7142039" y="3677249"/>
            <a:chExt cx="1389414" cy="267655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55E1E6-4934-489B-8296-A0B0D732C3E2}"/>
                </a:ext>
              </a:extLst>
            </p:cNvPr>
            <p:cNvGrpSpPr/>
            <p:nvPr/>
          </p:nvGrpSpPr>
          <p:grpSpPr>
            <a:xfrm>
              <a:off x="7142039" y="3677249"/>
              <a:ext cx="1389414" cy="1481619"/>
              <a:chOff x="6837365" y="5131912"/>
              <a:chExt cx="1389414" cy="148161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DA96C9A-D26D-4120-B872-C6519E0B9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37366" y="5425343"/>
                <a:ext cx="1389413" cy="118818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7537FE-06D1-48B5-B676-A08C6B1AA7CB}"/>
                  </a:ext>
                </a:extLst>
              </p:cNvPr>
              <p:cNvSpPr txBox="1"/>
              <p:nvPr/>
            </p:nvSpPr>
            <p:spPr>
              <a:xfrm>
                <a:off x="6837365" y="5131912"/>
                <a:ext cx="13894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Saturation</a:t>
                </a:r>
              </a:p>
            </p:txBody>
          </p:sp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9F1F5DE-A289-406E-8C1F-933B3015D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2039" y="5165616"/>
              <a:ext cx="1389413" cy="1188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B6F54D3-DC7A-48F8-B0DC-6BA3549D1340}"/>
              </a:ext>
            </a:extLst>
          </p:cNvPr>
          <p:cNvSpPr txBox="1"/>
          <p:nvPr/>
        </p:nvSpPr>
        <p:spPr>
          <a:xfrm>
            <a:off x="6096001" y="6413703"/>
            <a:ext cx="259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Color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01A508-635A-4FBE-AAF0-459CF5075815}"/>
              </a:ext>
            </a:extLst>
          </p:cNvPr>
          <p:cNvSpPr txBox="1"/>
          <p:nvPr/>
        </p:nvSpPr>
        <p:spPr>
          <a:xfrm>
            <a:off x="330153" y="6413703"/>
            <a:ext cx="57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Position augmentation</a:t>
            </a:r>
          </a:p>
        </p:txBody>
      </p:sp>
    </p:spTree>
    <p:extLst>
      <p:ext uri="{BB962C8B-B14F-4D97-AF65-F5344CB8AC3E}">
        <p14:creationId xmlns:p14="http://schemas.microsoft.com/office/powerpoint/2010/main" val="139985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A00A5-E605-4F1F-903E-FD0612C86E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561423"/>
          </a:xfrm>
        </p:spPr>
      </p:sp>
      <p:pic>
        <p:nvPicPr>
          <p:cNvPr id="2050" name="Picture 2" descr="Cassava Leaf Disease Classification | Kaggle">
            <a:extLst>
              <a:ext uri="{FF2B5EF4-FFF2-40B4-BE49-F238E27FC236}">
                <a16:creationId xmlns:a16="http://schemas.microsoft.com/office/drawing/2014/main" id="{62AB851C-CF23-43A9-BACE-1BA28B6C7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9" r="1980"/>
          <a:stretch/>
        </p:blipFill>
        <p:spPr bwMode="auto">
          <a:xfrm>
            <a:off x="609903" y="1515646"/>
            <a:ext cx="10972191" cy="4311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A949F3-06BA-4F95-8E64-19367085F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0" y="306933"/>
            <a:ext cx="5486400" cy="54864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buNone/>
            </a:pPr>
            <a:r>
              <a:rPr lang="en-US" sz="3200" b="1" dirty="0"/>
              <a:t>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3554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lFlow Models&#10;MLFrameworks&#10;InferenceCode&#10;Batch &amp;Stream Scoring&#10;Serving ToolsStandard for MLmodels&#10;ModelFormat&#10;mlflow.pyfun...">
            <a:extLst>
              <a:ext uri="{FF2B5EF4-FFF2-40B4-BE49-F238E27FC236}">
                <a16:creationId xmlns:a16="http://schemas.microsoft.com/office/drawing/2014/main" id="{7BAA8830-7E3C-4A11-A5E4-96D5B6B2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 bwMode="auto">
          <a:xfrm>
            <a:off x="229644" y="3655055"/>
            <a:ext cx="5631339" cy="295645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verview of the CI/CD tools, architecture and workflow of the MLflow centralized hub for model management.">
            <a:extLst>
              <a:ext uri="{FF2B5EF4-FFF2-40B4-BE49-F238E27FC236}">
                <a16:creationId xmlns:a16="http://schemas.microsoft.com/office/drawing/2014/main" id="{4DD6145B-E376-4C31-844C-028DD2DB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18" y="246492"/>
            <a:ext cx="5631338" cy="295645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1DBD97-BDDC-4834-BAA1-217F5499911E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A1A58-B0D4-4A32-ADD9-142E98612AF4}"/>
              </a:ext>
            </a:extLst>
          </p:cNvPr>
          <p:cNvCxnSpPr>
            <a:cxnSpLocks/>
          </p:cNvCxnSpPr>
          <p:nvPr/>
        </p:nvCxnSpPr>
        <p:spPr>
          <a:xfrm flipH="1">
            <a:off x="-1" y="3429000"/>
            <a:ext cx="121615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lFlowTracking Server&#10;Azure Machine&#10;Learning&#10;DatabricksIaaS CloudOn-Premise&#10;pip install mlflow&#10;mlflow.set_tracking_uri(URI...">
            <a:extLst>
              <a:ext uri="{FF2B5EF4-FFF2-40B4-BE49-F238E27FC236}">
                <a16:creationId xmlns:a16="http://schemas.microsoft.com/office/drawing/2014/main" id="{2ADE7BF6-33D3-4ADA-B17D-E061BE36F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"/>
          <a:stretch/>
        </p:blipFill>
        <p:spPr bwMode="auto">
          <a:xfrm>
            <a:off x="229644" y="207150"/>
            <a:ext cx="5631340" cy="299579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lFlow Projects&#10;Project Spec&#10;Code DataConfig&#10;Local Execution&#10;Remote Execution&#10; ">
            <a:extLst>
              <a:ext uri="{FF2B5EF4-FFF2-40B4-BE49-F238E27FC236}">
                <a16:creationId xmlns:a16="http://schemas.microsoft.com/office/drawing/2014/main" id="{079BF6B1-8741-4C9C-99F9-4263199CC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 bwMode="auto">
          <a:xfrm>
            <a:off x="6331018" y="3621506"/>
            <a:ext cx="5631338" cy="299000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6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82882" y="274320"/>
            <a:ext cx="48173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cs typeface="Arial" pitchFamily="34" charset="0"/>
              </a:rPr>
              <a:t>Agenda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258AE-504B-4DEF-BA79-15159FE76FA8}"/>
              </a:ext>
            </a:extLst>
          </p:cNvPr>
          <p:cNvSpPr txBox="1"/>
          <p:nvPr/>
        </p:nvSpPr>
        <p:spPr>
          <a:xfrm>
            <a:off x="182880" y="1828800"/>
            <a:ext cx="49011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How to get from an idea through raw data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</a:b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to a working model in 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4FF3C-3C21-45F4-A24E-520682D6B409}"/>
              </a:ext>
            </a:extLst>
          </p:cNvPr>
          <p:cNvSpPr txBox="1"/>
          <p:nvPr/>
        </p:nvSpPr>
        <p:spPr>
          <a:xfrm>
            <a:off x="182880" y="1371600"/>
            <a:ext cx="493776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Machine Learning pipeline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4ACE-3F27-4618-8225-64966A7DFEEF}"/>
              </a:ext>
            </a:extLst>
          </p:cNvPr>
          <p:cNvSpPr txBox="1"/>
          <p:nvPr/>
        </p:nvSpPr>
        <p:spPr>
          <a:xfrm>
            <a:off x="5120640" y="128190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8ED9-A409-4DBE-A96C-FF4ECF436374}"/>
              </a:ext>
            </a:extLst>
          </p:cNvPr>
          <p:cNvSpPr txBox="1"/>
          <p:nvPr/>
        </p:nvSpPr>
        <p:spPr>
          <a:xfrm>
            <a:off x="182880" y="3200400"/>
            <a:ext cx="4901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Solution for analytics, packaging and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3B904-CB74-4663-9900-63BB6CC8384D}"/>
              </a:ext>
            </a:extLst>
          </p:cNvPr>
          <p:cNvSpPr txBox="1"/>
          <p:nvPr/>
        </p:nvSpPr>
        <p:spPr>
          <a:xfrm>
            <a:off x="182880" y="2743200"/>
            <a:ext cx="4937760" cy="507831"/>
          </a:xfrm>
          <a:prstGeom prst="rect">
            <a:avLst/>
          </a:prstGeom>
          <a:noFill/>
          <a:effectLst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What MLflow provides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89558-D3E9-45E5-8373-2A6E17C0C54B}"/>
              </a:ext>
            </a:extLst>
          </p:cNvPr>
          <p:cNvSpPr txBox="1"/>
          <p:nvPr/>
        </p:nvSpPr>
        <p:spPr>
          <a:xfrm>
            <a:off x="5120640" y="265176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EE3F7-A64B-43DD-BCC1-077E0E49DD8B}"/>
              </a:ext>
            </a:extLst>
          </p:cNvPr>
          <p:cNvSpPr txBox="1"/>
          <p:nvPr/>
        </p:nvSpPr>
        <p:spPr>
          <a:xfrm>
            <a:off x="182880" y="4572000"/>
            <a:ext cx="49011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cs typeface="Arial" pitchFamily="34" charset="0"/>
              </a:rPr>
              <a:t>How to use Mlflow to analyze models</a:t>
            </a:r>
            <a:endParaRPr lang="ko-KR" altLang="en-US" sz="1300" dirty="0">
              <a:cs typeface="Arial" pitchFamily="34" charset="0"/>
            </a:endParaRPr>
          </a:p>
          <a:p>
            <a:pPr algn="r"/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Overview of the model customization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E633C-C5FB-4D08-A4DB-8F3E9577A72E}"/>
              </a:ext>
            </a:extLst>
          </p:cNvPr>
          <p:cNvSpPr txBox="1"/>
          <p:nvPr/>
        </p:nvSpPr>
        <p:spPr>
          <a:xfrm>
            <a:off x="182880" y="4114800"/>
            <a:ext cx="493776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3"/>
                </a:solidFill>
                <a:cs typeface="Arial" pitchFamily="34" charset="0"/>
              </a:rPr>
              <a:t>Using and customizing</a:t>
            </a:r>
            <a:endParaRPr lang="ko-KR" altLang="en-US" sz="27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5B1EE-FC1C-460C-8ED3-983AEC8275F2}"/>
              </a:ext>
            </a:extLst>
          </p:cNvPr>
          <p:cNvSpPr txBox="1"/>
          <p:nvPr/>
        </p:nvSpPr>
        <p:spPr>
          <a:xfrm>
            <a:off x="5120640" y="402336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E1A24-BAD6-4EDF-ABEB-029F5E5FD934}"/>
              </a:ext>
            </a:extLst>
          </p:cNvPr>
          <p:cNvSpPr txBox="1"/>
          <p:nvPr/>
        </p:nvSpPr>
        <p:spPr>
          <a:xfrm>
            <a:off x="182880" y="5486400"/>
            <a:ext cx="493776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Summary and Q&amp;A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C8A90-E6E2-412C-A109-930F530FDFAE}"/>
              </a:ext>
            </a:extLst>
          </p:cNvPr>
          <p:cNvSpPr txBox="1"/>
          <p:nvPr/>
        </p:nvSpPr>
        <p:spPr>
          <a:xfrm>
            <a:off x="5120640" y="535686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9F25C6-E53F-405B-ABE1-ADF1888DC2B4}"/>
              </a:ext>
            </a:extLst>
          </p:cNvPr>
          <p:cNvSpPr/>
          <p:nvPr/>
        </p:nvSpPr>
        <p:spPr>
          <a:xfrm>
            <a:off x="0" y="0"/>
            <a:ext cx="608076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F9216-7B45-45BE-8223-FC36DEA0ECC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EC52D-074F-4DCE-B905-7014676D2496}"/>
              </a:ext>
            </a:extLst>
          </p:cNvPr>
          <p:cNvSpPr txBox="1"/>
          <p:nvPr/>
        </p:nvSpPr>
        <p:spPr>
          <a:xfrm>
            <a:off x="1522730" y="330200"/>
            <a:ext cx="303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MLflow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F18A3-499C-415F-B606-1D99DFC618AC}"/>
              </a:ext>
            </a:extLst>
          </p:cNvPr>
          <p:cNvSpPr txBox="1"/>
          <p:nvPr/>
        </p:nvSpPr>
        <p:spPr>
          <a:xfrm>
            <a:off x="7898130" y="330200"/>
            <a:ext cx="303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MLflow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E0043-934B-4EF7-8358-62C712C32BA7}"/>
              </a:ext>
            </a:extLst>
          </p:cNvPr>
          <p:cNvSpPr txBox="1"/>
          <p:nvPr/>
        </p:nvSpPr>
        <p:spPr>
          <a:xfrm>
            <a:off x="304800" y="1056620"/>
            <a:ext cx="48247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Packaging format for reproducible ML runs</a:t>
            </a:r>
            <a:br>
              <a:rPr lang="en-US" dirty="0"/>
            </a:br>
            <a:r>
              <a:rPr lang="en-US" sz="1200" i="1" dirty="0"/>
              <a:t>Any code folder or GitHub repository with MLproject file</a:t>
            </a:r>
            <a:endParaRPr lang="en-US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Defines dependencies for reproducibility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Execution API for running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8E56C-CBCB-40CD-9AE4-D715F03ACFD8}"/>
              </a:ext>
            </a:extLst>
          </p:cNvPr>
          <p:cNvSpPr txBox="1"/>
          <p:nvPr/>
        </p:nvSpPr>
        <p:spPr>
          <a:xfrm>
            <a:off x="6489700" y="967457"/>
            <a:ext cx="4576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Packaging format for ML Models</a:t>
            </a:r>
            <a:br>
              <a:rPr lang="en-US" dirty="0"/>
            </a:br>
            <a:r>
              <a:rPr lang="en-US" sz="1200" i="1" dirty="0"/>
              <a:t>Any directory with MLmodel file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Defines dependencies for reproducibility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Model creation and loading utilities</a:t>
            </a:r>
            <a:br>
              <a:rPr lang="en-US" dirty="0"/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mlflow.</a:t>
            </a:r>
            <a:r>
              <a:rPr lang="en-B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&lt;flavor&gt;.save/log/load_model(...)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Deployment APIs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85D46-9768-4BE0-8CB6-648C3FBE97F0}"/>
              </a:ext>
            </a:extLst>
          </p:cNvPr>
          <p:cNvSpPr txBox="1"/>
          <p:nvPr/>
        </p:nvSpPr>
        <p:spPr>
          <a:xfrm>
            <a:off x="0" y="6300485"/>
            <a:ext cx="6071616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mlflow run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git@github.com:johndoe/my-project.git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-P param_name=value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A2C0DA-B2AC-481F-8D1A-ED1D73EC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19" y="2728909"/>
            <a:ext cx="3837190" cy="3192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2D505-AAA7-41E0-91F8-4B4AF9435590}"/>
              </a:ext>
            </a:extLst>
          </p:cNvPr>
          <p:cNvSpPr txBox="1"/>
          <p:nvPr/>
        </p:nvSpPr>
        <p:spPr>
          <a:xfrm>
            <a:off x="6093460" y="6300485"/>
            <a:ext cx="6099048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mlflow </a:t>
            </a:r>
            <a:r>
              <a:rPr lang="en-B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models serve/predict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[OPTIONS [args]]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2F8BB-D7C7-43A7-ACD2-43A3C9534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513" y="2728909"/>
            <a:ext cx="4027012" cy="319162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8627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200" dirty="0"/>
              <a:t>MLflow deployment targets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85ABCA-37AA-4321-8C6E-BE98195EC576}"/>
              </a:ext>
            </a:extLst>
          </p:cNvPr>
          <p:cNvGrpSpPr/>
          <p:nvPr/>
        </p:nvGrpSpPr>
        <p:grpSpPr>
          <a:xfrm>
            <a:off x="7372515" y="5441168"/>
            <a:ext cx="4062015" cy="911790"/>
            <a:chOff x="3017859" y="4283314"/>
            <a:chExt cx="2579765" cy="951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408513-3C1D-44C9-A3E5-EB326BA8735D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7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python_function model can be an output as an Apache Spark UDF, which can be uploaded to a Spark cluster and used to score the model.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8BD7A6-F133-430B-B574-13E13EE393E6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2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Export to Spark UDF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3E2609-FB7F-4B12-A633-6C324BF6A267}"/>
              </a:ext>
            </a:extLst>
          </p:cNvPr>
          <p:cNvGrpSpPr/>
          <p:nvPr/>
        </p:nvGrpSpPr>
        <p:grpSpPr>
          <a:xfrm>
            <a:off x="7372515" y="1701805"/>
            <a:ext cx="4062015" cy="554000"/>
            <a:chOff x="3017859" y="4283314"/>
            <a:chExt cx="2579765" cy="553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98B93A-C183-4B5F-B75B-FB88B6ECAB7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Deploy on local machine as local Rest API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3997AA-366C-4002-B0FD-967BCBDAA30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&gt; Serve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D5B14C-3F38-4F1D-BC5E-C69AE1B9CC5C}"/>
              </a:ext>
            </a:extLst>
          </p:cNvPr>
          <p:cNvGrpSpPr/>
          <p:nvPr/>
        </p:nvGrpSpPr>
        <p:grpSpPr>
          <a:xfrm>
            <a:off x="7372515" y="2628952"/>
            <a:ext cx="4062015" cy="553999"/>
            <a:chOff x="3017859" y="4283314"/>
            <a:chExt cx="2579765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433DAF-70F1-4136-928E-044C6FF8095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Directly score files on local machine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6F8D38-7FD5-4BE0-A721-AC08C2DD847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&gt; Predict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804BB-0AC7-4E62-9CBD-B1322545A321}"/>
              </a:ext>
            </a:extLst>
          </p:cNvPr>
          <p:cNvGrpSpPr/>
          <p:nvPr/>
        </p:nvGrpSpPr>
        <p:grpSpPr>
          <a:xfrm>
            <a:off x="7372515" y="3556096"/>
            <a:ext cx="4062015" cy="738664"/>
            <a:chOff x="3017859" y="4283314"/>
            <a:chExt cx="2579765" cy="738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E64338-2684-444D-85D9-0F2156D0000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Package models to Docker images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Rest API endpoint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588822-45AB-4622-AF4F-570975288B5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&gt; Build_docker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CA1505-C2A6-4CA9-A150-FB0C6EBD1E73}"/>
              </a:ext>
            </a:extLst>
          </p:cNvPr>
          <p:cNvGrpSpPr/>
          <p:nvPr/>
        </p:nvGrpSpPr>
        <p:grpSpPr>
          <a:xfrm>
            <a:off x="7372515" y="4464191"/>
            <a:ext cx="4062015" cy="912989"/>
            <a:chOff x="3017859" y="4283314"/>
            <a:chExt cx="2579765" cy="9483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DE5761-6CC2-4089-ABDC-C125702CADB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71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Deploy python_function models locally in a Docker container with compatible environment and remotely on AWS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SageMaker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or Azure ML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C5B027-B0BD-4582-8C4E-247E8F8D8229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Deploy model on AWS or Azure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125DDF-54C0-44F1-9312-CC567147E6D6}"/>
              </a:ext>
            </a:extLst>
          </p:cNvPr>
          <p:cNvGrpSpPr/>
          <p:nvPr/>
        </p:nvGrpSpPr>
        <p:grpSpPr>
          <a:xfrm rot="10800000" flipH="1">
            <a:off x="610098" y="2848602"/>
            <a:ext cx="2127533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F344A5-D92C-4603-A473-E966BA62A68D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D9F7C8-DFDE-4FE7-9999-7B888487F58A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964D23-0A44-4C3A-8202-130EAAE3655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2F8BA-36EB-4CDA-9C34-2FBFA3D0D547}"/>
              </a:ext>
            </a:extLst>
          </p:cNvPr>
          <p:cNvSpPr/>
          <p:nvPr/>
        </p:nvSpPr>
        <p:spPr>
          <a:xfrm>
            <a:off x="6656598" y="4549699"/>
            <a:ext cx="594864" cy="59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270141-EAEF-4DB8-BE02-068A9E67E9FC}"/>
              </a:ext>
            </a:extLst>
          </p:cNvPr>
          <p:cNvSpPr/>
          <p:nvPr/>
        </p:nvSpPr>
        <p:spPr>
          <a:xfrm>
            <a:off x="6656598" y="3626846"/>
            <a:ext cx="594864" cy="59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E337CC-A763-4D05-9509-C4A9D2828580}"/>
              </a:ext>
            </a:extLst>
          </p:cNvPr>
          <p:cNvSpPr/>
          <p:nvPr/>
        </p:nvSpPr>
        <p:spPr>
          <a:xfrm>
            <a:off x="6656598" y="2703994"/>
            <a:ext cx="594864" cy="5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BE05377-4603-403A-A13B-77D1DF41A42C}"/>
              </a:ext>
            </a:extLst>
          </p:cNvPr>
          <p:cNvSpPr/>
          <p:nvPr/>
        </p:nvSpPr>
        <p:spPr>
          <a:xfrm rot="10800000">
            <a:off x="3615054" y="3654339"/>
            <a:ext cx="1400486" cy="276883"/>
          </a:xfrm>
          <a:prstGeom prst="parallelogram">
            <a:avLst>
              <a:gd name="adj" fmla="val 1922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20DF86-2CE8-449A-9346-3AA4C54078C2}"/>
              </a:ext>
            </a:extLst>
          </p:cNvPr>
          <p:cNvSpPr/>
          <p:nvPr/>
        </p:nvSpPr>
        <p:spPr>
          <a:xfrm>
            <a:off x="6656598" y="5472554"/>
            <a:ext cx="594864" cy="5948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D4AE32-2565-486C-BF53-0B038014A932}"/>
              </a:ext>
            </a:extLst>
          </p:cNvPr>
          <p:cNvSpPr/>
          <p:nvPr/>
        </p:nvSpPr>
        <p:spPr>
          <a:xfrm>
            <a:off x="6656598" y="1781141"/>
            <a:ext cx="594864" cy="594864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Rounded Rectangle 24">
            <a:extLst>
              <a:ext uri="{FF2B5EF4-FFF2-40B4-BE49-F238E27FC236}">
                <a16:creationId xmlns:a16="http://schemas.microsoft.com/office/drawing/2014/main" id="{77F18C11-B6DB-430E-8122-3CB9C2348FF3}"/>
              </a:ext>
            </a:extLst>
          </p:cNvPr>
          <p:cNvSpPr>
            <a:spLocks noChangeAspect="1"/>
          </p:cNvSpPr>
          <p:nvPr/>
        </p:nvSpPr>
        <p:spPr>
          <a:xfrm>
            <a:off x="6788799" y="2876719"/>
            <a:ext cx="337264" cy="260957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4459F8-5881-4DEB-8A81-B89DA92F1CB7}"/>
              </a:ext>
            </a:extLst>
          </p:cNvPr>
          <p:cNvSpPr/>
          <p:nvPr/>
        </p:nvSpPr>
        <p:spPr>
          <a:xfrm>
            <a:off x="4488662" y="3741945"/>
            <a:ext cx="966653" cy="55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C4E87-AE40-4F8D-B76D-0F3FE3C5E753}"/>
              </a:ext>
            </a:extLst>
          </p:cNvPr>
          <p:cNvSpPr/>
          <p:nvPr/>
        </p:nvSpPr>
        <p:spPr>
          <a:xfrm>
            <a:off x="4488662" y="3819197"/>
            <a:ext cx="966653" cy="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EBC72B-82D4-4B5A-9E29-9A6C7DF9679D}"/>
              </a:ext>
            </a:extLst>
          </p:cNvPr>
          <p:cNvSpPr/>
          <p:nvPr/>
        </p:nvSpPr>
        <p:spPr>
          <a:xfrm>
            <a:off x="4488662" y="3896449"/>
            <a:ext cx="966653" cy="557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5405A9-7AFD-4CD6-895B-4CC9E600198B}"/>
              </a:ext>
            </a:extLst>
          </p:cNvPr>
          <p:cNvSpPr/>
          <p:nvPr/>
        </p:nvSpPr>
        <p:spPr>
          <a:xfrm>
            <a:off x="4488662" y="3973701"/>
            <a:ext cx="966653" cy="55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8A8935-BBBB-4065-80B9-2A9DD8DE3D40}"/>
              </a:ext>
            </a:extLst>
          </p:cNvPr>
          <p:cNvSpPr/>
          <p:nvPr/>
        </p:nvSpPr>
        <p:spPr>
          <a:xfrm>
            <a:off x="4488662" y="4050952"/>
            <a:ext cx="966653" cy="557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3B169F-B6F7-48B5-B5C3-3FAAAF1B142C}"/>
              </a:ext>
            </a:extLst>
          </p:cNvPr>
          <p:cNvGrpSpPr/>
          <p:nvPr/>
        </p:nvGrpSpPr>
        <p:grpSpPr>
          <a:xfrm>
            <a:off x="1673863" y="3262299"/>
            <a:ext cx="3404656" cy="1346565"/>
            <a:chOff x="903886" y="3331350"/>
            <a:chExt cx="3297058" cy="1304009"/>
          </a:xfrm>
        </p:grpSpPr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61085DFF-D2A6-4757-BC9C-B6911BE3148F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C5EDA7E-EAC2-42DC-BA31-82F98D89F64F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3DD0C1A1-1C2E-4ABE-8BA7-25BE1B74C75A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FAA098A8-6698-44B6-8D31-46D25DF7D96F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FF4B2DD-ACCF-4187-A0B1-2C8698891D41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45" name="Trapezoid 33">
                  <a:extLst>
                    <a:ext uri="{FF2B5EF4-FFF2-40B4-BE49-F238E27FC236}">
                      <a16:creationId xmlns:a16="http://schemas.microsoft.com/office/drawing/2014/main" id="{8F03E05A-CFBC-4422-8C99-19A95C4DDBD0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Chord 45">
                  <a:extLst>
                    <a:ext uri="{FF2B5EF4-FFF2-40B4-BE49-F238E27FC236}">
                      <a16:creationId xmlns:a16="http://schemas.microsoft.com/office/drawing/2014/main" id="{4211E5DD-CA5C-4F4B-9DE5-AD3F17D00AC0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7" name="Trapezoid 37">
                  <a:extLst>
                    <a:ext uri="{FF2B5EF4-FFF2-40B4-BE49-F238E27FC236}">
                      <a16:creationId xmlns:a16="http://schemas.microsoft.com/office/drawing/2014/main" id="{78B7AA01-3133-49A1-9E4E-2400AFB045CD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939CEFD3-3525-43BA-AE9D-63D482D72FEB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643D6B73-DCC6-4A78-BDBC-0C65DE1E5B09}"/>
              </a:ext>
            </a:extLst>
          </p:cNvPr>
          <p:cNvSpPr/>
          <p:nvPr/>
        </p:nvSpPr>
        <p:spPr>
          <a:xfrm>
            <a:off x="5453688" y="1781144"/>
            <a:ext cx="1204814" cy="2019981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711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9785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1373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1373 h 1953837"/>
              <a:gd name="connsiteX0" fmla="*/ 457 w 1183065"/>
              <a:gd name="connsiteY0" fmla="*/ 1901373 h 1956143"/>
              <a:gd name="connsiteX1" fmla="*/ 1180112 w 1183065"/>
              <a:gd name="connsiteY1" fmla="*/ 0 h 1956143"/>
              <a:gd name="connsiteX2" fmla="*/ 1183065 w 1183065"/>
              <a:gd name="connsiteY2" fmla="*/ 572452 h 1956143"/>
              <a:gd name="connsiteX3" fmla="*/ 0 w 1183065"/>
              <a:gd name="connsiteY3" fmla="*/ 1956143 h 1956143"/>
              <a:gd name="connsiteX4" fmla="*/ 457 w 1183065"/>
              <a:gd name="connsiteY4" fmla="*/ 1901373 h 195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65" h="1956143">
                <a:moveTo>
                  <a:pt x="457" y="1901373"/>
                </a:moveTo>
                <a:lnTo>
                  <a:pt x="1180112" y="0"/>
                </a:lnTo>
                <a:cubicBezTo>
                  <a:pt x="1181245" y="193422"/>
                  <a:pt x="1181932" y="379030"/>
                  <a:pt x="1183065" y="572452"/>
                </a:cubicBezTo>
                <a:lnTo>
                  <a:pt x="0" y="1956143"/>
                </a:lnTo>
                <a:cubicBezTo>
                  <a:pt x="152" y="1939424"/>
                  <a:pt x="305" y="1918092"/>
                  <a:pt x="457" y="1901373"/>
                </a:cubicBez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7802457-5DD1-4216-8401-316524397E6E}"/>
              </a:ext>
            </a:extLst>
          </p:cNvPr>
          <p:cNvSpPr/>
          <p:nvPr/>
        </p:nvSpPr>
        <p:spPr>
          <a:xfrm>
            <a:off x="5453785" y="2703994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FC68CD52-4B81-4454-BCA7-8BFFCA054C31}"/>
              </a:ext>
            </a:extLst>
          </p:cNvPr>
          <p:cNvSpPr/>
          <p:nvPr/>
        </p:nvSpPr>
        <p:spPr>
          <a:xfrm>
            <a:off x="5453727" y="3626724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D71E514-6F35-43AD-8232-E968ACC620EA}"/>
              </a:ext>
            </a:extLst>
          </p:cNvPr>
          <p:cNvSpPr/>
          <p:nvPr/>
        </p:nvSpPr>
        <p:spPr>
          <a:xfrm flipV="1">
            <a:off x="5455871" y="4050099"/>
            <a:ext cx="1202632" cy="2016763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6612"/>
              <a:gd name="connsiteY0" fmla="*/ 1903679 h 1953837"/>
              <a:gd name="connsiteX1" fmla="*/ 1186462 w 1186612"/>
              <a:gd name="connsiteY1" fmla="*/ 0 h 1953837"/>
              <a:gd name="connsiteX2" fmla="*/ 1183065 w 1186612"/>
              <a:gd name="connsiteY2" fmla="*/ 560768 h 1953837"/>
              <a:gd name="connsiteX3" fmla="*/ 0 w 1186612"/>
              <a:gd name="connsiteY3" fmla="*/ 1953837 h 1953837"/>
              <a:gd name="connsiteX4" fmla="*/ 457 w 118661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69183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74518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3 w 1182808"/>
              <a:gd name="connsiteY0" fmla="*/ 1912094 h 1946110"/>
              <a:gd name="connsiteX1" fmla="*/ 1182463 w 1182808"/>
              <a:gd name="connsiteY1" fmla="*/ 0 h 1946110"/>
              <a:gd name="connsiteX2" fmla="*/ 1182611 w 1182808"/>
              <a:gd name="connsiteY2" fmla="*/ 574518 h 1946110"/>
              <a:gd name="connsiteX3" fmla="*/ 6561 w 1182808"/>
              <a:gd name="connsiteY3" fmla="*/ 1946110 h 1946110"/>
              <a:gd name="connsiteX4" fmla="*/ 3 w 1182808"/>
              <a:gd name="connsiteY4" fmla="*/ 1912094 h 1946110"/>
              <a:gd name="connsiteX0" fmla="*/ 8 w 1178136"/>
              <a:gd name="connsiteY0" fmla="*/ 1895953 h 1946110"/>
              <a:gd name="connsiteX1" fmla="*/ 1177791 w 1178136"/>
              <a:gd name="connsiteY1" fmla="*/ 0 h 1946110"/>
              <a:gd name="connsiteX2" fmla="*/ 1177939 w 1178136"/>
              <a:gd name="connsiteY2" fmla="*/ 574518 h 1946110"/>
              <a:gd name="connsiteX3" fmla="*/ 1889 w 1178136"/>
              <a:gd name="connsiteY3" fmla="*/ 1946110 h 1946110"/>
              <a:gd name="connsiteX4" fmla="*/ 8 w 1178136"/>
              <a:gd name="connsiteY4" fmla="*/ 1895953 h 1946110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2795 w 1180923"/>
              <a:gd name="connsiteY0" fmla="*/ 1895953 h 1948415"/>
              <a:gd name="connsiteX1" fmla="*/ 1180578 w 1180923"/>
              <a:gd name="connsiteY1" fmla="*/ 0 h 1948415"/>
              <a:gd name="connsiteX2" fmla="*/ 1180726 w 1180923"/>
              <a:gd name="connsiteY2" fmla="*/ 574518 h 1948415"/>
              <a:gd name="connsiteX3" fmla="*/ 0 w 1180923"/>
              <a:gd name="connsiteY3" fmla="*/ 1948415 h 1948415"/>
              <a:gd name="connsiteX4" fmla="*/ 2795 w 1180923"/>
              <a:gd name="connsiteY4" fmla="*/ 1895953 h 1948415"/>
              <a:gd name="connsiteX0" fmla="*/ 2795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2795 w 1180923"/>
              <a:gd name="connsiteY4" fmla="*/ 1895953 h 1953027"/>
              <a:gd name="connsiteX0" fmla="*/ 456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456 w 1180923"/>
              <a:gd name="connsiteY4" fmla="*/ 1895953 h 19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923" h="1953027">
                <a:moveTo>
                  <a:pt x="456" y="1895953"/>
                </a:moveTo>
                <a:lnTo>
                  <a:pt x="1180578" y="0"/>
                </a:lnTo>
                <a:cubicBezTo>
                  <a:pt x="1181711" y="193422"/>
                  <a:pt x="1179593" y="381096"/>
                  <a:pt x="1180726" y="574518"/>
                </a:cubicBezTo>
                <a:lnTo>
                  <a:pt x="0" y="1953027"/>
                </a:lnTo>
                <a:cubicBezTo>
                  <a:pt x="152" y="1936308"/>
                  <a:pt x="304" y="1912672"/>
                  <a:pt x="456" y="18959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CAE076D-7406-4897-B4DC-790DECC79ACC}"/>
              </a:ext>
            </a:extLst>
          </p:cNvPr>
          <p:cNvSpPr/>
          <p:nvPr/>
        </p:nvSpPr>
        <p:spPr>
          <a:xfrm flipV="1">
            <a:off x="5453785" y="3973701"/>
            <a:ext cx="1204719" cy="117448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B119E7-2671-419D-88A8-47C806577647}"/>
              </a:ext>
            </a:extLst>
          </p:cNvPr>
          <p:cNvSpPr txBox="1"/>
          <p:nvPr/>
        </p:nvSpPr>
        <p:spPr>
          <a:xfrm>
            <a:off x="2360076" y="5097398"/>
            <a:ext cx="3175327" cy="861774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Rest API accepts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JSON-serialized pandas DataFrames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CSV-serialized pandas DataFrames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Tensor inputs as Numpy arrays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9">
            <a:extLst>
              <a:ext uri="{FF2B5EF4-FFF2-40B4-BE49-F238E27FC236}">
                <a16:creationId xmlns:a16="http://schemas.microsoft.com/office/drawing/2014/main" id="{B3F8F879-5D66-4DD2-9634-B50AB54BE136}"/>
              </a:ext>
            </a:extLst>
          </p:cNvPr>
          <p:cNvSpPr/>
          <p:nvPr/>
        </p:nvSpPr>
        <p:spPr>
          <a:xfrm>
            <a:off x="6756795" y="1906997"/>
            <a:ext cx="411480" cy="32004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Oval 21">
            <a:extLst>
              <a:ext uri="{FF2B5EF4-FFF2-40B4-BE49-F238E27FC236}">
                <a16:creationId xmlns:a16="http://schemas.microsoft.com/office/drawing/2014/main" id="{9AB8DFB6-2268-46D0-98B4-E47269620177}"/>
              </a:ext>
            </a:extLst>
          </p:cNvPr>
          <p:cNvSpPr>
            <a:spLocks noChangeAspect="1"/>
          </p:cNvSpPr>
          <p:nvPr/>
        </p:nvSpPr>
        <p:spPr>
          <a:xfrm>
            <a:off x="6781732" y="5596250"/>
            <a:ext cx="344595" cy="34747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285829"/>
              </a:solidFill>
            </a:endParaRPr>
          </a:p>
        </p:txBody>
      </p:sp>
      <p:sp>
        <p:nvSpPr>
          <p:cNvPr id="57" name="Round Same Side Corner Rectangle 36">
            <a:extLst>
              <a:ext uri="{FF2B5EF4-FFF2-40B4-BE49-F238E27FC236}">
                <a16:creationId xmlns:a16="http://schemas.microsoft.com/office/drawing/2014/main" id="{D6309232-5C79-4D46-B5CE-56A463A95DE1}"/>
              </a:ext>
            </a:extLst>
          </p:cNvPr>
          <p:cNvSpPr/>
          <p:nvPr/>
        </p:nvSpPr>
        <p:spPr>
          <a:xfrm>
            <a:off x="6788799" y="4680820"/>
            <a:ext cx="347472" cy="34747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9" name="Graphic 58" descr="Box">
            <a:extLst>
              <a:ext uri="{FF2B5EF4-FFF2-40B4-BE49-F238E27FC236}">
                <a16:creationId xmlns:a16="http://schemas.microsoft.com/office/drawing/2014/main" id="{983EBC55-BFAD-466C-80B6-CF769376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935" y="37045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LOps combine machine learning, applications development and IT operations.">
            <a:extLst>
              <a:ext uri="{FF2B5EF4-FFF2-40B4-BE49-F238E27FC236}">
                <a16:creationId xmlns:a16="http://schemas.microsoft.com/office/drawing/2014/main" id="{59BC6F93-CBF6-4E0E-97D0-B2A1E77E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09" y="1523027"/>
            <a:ext cx="8428182" cy="370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254000" dist="2794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CA53B3-D4E0-4AD8-B8D5-C8A844D3FACC}"/>
              </a:ext>
            </a:extLst>
          </p:cNvPr>
          <p:cNvSpPr txBox="1"/>
          <p:nvPr/>
        </p:nvSpPr>
        <p:spPr>
          <a:xfrm>
            <a:off x="2724150" y="435113"/>
            <a:ext cx="674370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4000" b="1" dirty="0"/>
              <a:t>MLOps</a:t>
            </a:r>
            <a:r>
              <a:rPr lang="en-BS" sz="3200" dirty="0"/>
              <a:t> </a:t>
            </a:r>
            <a:r>
              <a:rPr lang="en-BS" sz="3600" dirty="0"/>
              <a:t>-</a:t>
            </a:r>
            <a:r>
              <a:rPr lang="en-BS" sz="3200" dirty="0"/>
              <a:t> </a:t>
            </a:r>
            <a:r>
              <a:rPr lang="en-US" sz="3000" b="0" i="0" dirty="0">
                <a:effectLst/>
                <a:latin typeface="FFMarkWebProBold"/>
              </a:rPr>
              <a:t>Machine Learning Operations </a:t>
            </a:r>
            <a:endParaRPr 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4E191-7295-4E4A-B50B-17FE08BA3D25}"/>
              </a:ext>
            </a:extLst>
          </p:cNvPr>
          <p:cNvSpPr txBox="1"/>
          <p:nvPr/>
        </p:nvSpPr>
        <p:spPr>
          <a:xfrm>
            <a:off x="4017241" y="5611455"/>
            <a:ext cx="629285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BS" b="0" i="1" u="sng" dirty="0">
                <a:ln w="6350">
                  <a:noFill/>
                </a:ln>
                <a:solidFill>
                  <a:schemeClr val="tx2"/>
                </a:solidFill>
                <a:effectLst/>
                <a:latin typeface="FFMarkWebProBold"/>
              </a:rPr>
              <a:t>Wikipedia</a:t>
            </a:r>
          </a:p>
          <a:p>
            <a:r>
              <a:rPr lang="en-US" b="0" i="1" dirty="0">
                <a:ln w="6350">
                  <a:noFill/>
                </a:ln>
                <a:solidFill>
                  <a:schemeClr val="tx2"/>
                </a:solidFill>
                <a:effectLst/>
                <a:latin typeface="FFMarkWebProBold"/>
              </a:rPr>
              <a:t>“MLOps is a set of practices that aims to deploy and maintain</a:t>
            </a:r>
            <a:r>
              <a:rPr lang="en-BS" b="0" i="1" dirty="0">
                <a:ln w="6350">
                  <a:noFill/>
                </a:ln>
                <a:solidFill>
                  <a:schemeClr val="tx2"/>
                </a:solidFill>
                <a:effectLst/>
                <a:latin typeface="FFMarkWebProBold"/>
              </a:rPr>
              <a:t> </a:t>
            </a:r>
            <a:r>
              <a:rPr lang="en-US" b="0" i="1" dirty="0">
                <a:ln w="6350">
                  <a:noFill/>
                </a:ln>
                <a:solidFill>
                  <a:schemeClr val="tx2"/>
                </a:solidFill>
                <a:effectLst/>
                <a:latin typeface="FFMarkWebProBold"/>
              </a:rPr>
              <a:t>machine learning models in production reliably and efficiently.”</a:t>
            </a:r>
            <a:endParaRPr lang="en-BS" b="0" i="1" dirty="0">
              <a:ln w="6350">
                <a:noFill/>
              </a:ln>
              <a:solidFill>
                <a:schemeClr val="tx2"/>
              </a:solidFill>
              <a:effectLst/>
              <a:latin typeface="FFMarkWebProBold"/>
            </a:endParaRPr>
          </a:p>
        </p:txBody>
      </p:sp>
    </p:spTree>
    <p:extLst>
      <p:ext uri="{BB962C8B-B14F-4D97-AF65-F5344CB8AC3E}">
        <p14:creationId xmlns:p14="http://schemas.microsoft.com/office/powerpoint/2010/main" val="313277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3E18C1-41FA-4AC6-A6D5-2396D42B05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1520" y="91440"/>
            <a:ext cx="11572875" cy="7239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Problem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120C2-82C1-4E80-8A27-BF2C6076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74" y="971426"/>
            <a:ext cx="7190880" cy="4064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72176-B200-493B-BF3B-D7EE2C39747E}"/>
              </a:ext>
            </a:extLst>
          </p:cNvPr>
          <p:cNvSpPr txBox="1"/>
          <p:nvPr/>
        </p:nvSpPr>
        <p:spPr>
          <a:xfrm>
            <a:off x="606599" y="929625"/>
            <a:ext cx="3885217" cy="2303195"/>
          </a:xfrm>
          <a:prstGeom prst="rect">
            <a:avLst/>
          </a:prstGeom>
          <a:noFill/>
          <a:ln>
            <a:noFill/>
          </a:ln>
        </p:spPr>
        <p:txBody>
          <a:bodyPr wrap="square" tIns="91440" bIns="1828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Driving Assistant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Traffic-sign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drive warning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Indicate populated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Pedestrian crossing warning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48B87-EF6A-4134-81CA-95C0D071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2" y="3280397"/>
            <a:ext cx="4368511" cy="3057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41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Machine Learning Pipeline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D1173D-A6D4-4C58-9256-BAFB4F835BFE}"/>
              </a:ext>
            </a:extLst>
          </p:cNvPr>
          <p:cNvGrpSpPr/>
          <p:nvPr/>
        </p:nvGrpSpPr>
        <p:grpSpPr>
          <a:xfrm>
            <a:off x="3194660" y="3064493"/>
            <a:ext cx="3705396" cy="3177193"/>
            <a:chOff x="3194660" y="3064493"/>
            <a:chExt cx="3705396" cy="31771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AF5935-8BC3-49EB-BB4D-F7786E8A555B}"/>
                </a:ext>
              </a:extLst>
            </p:cNvPr>
            <p:cNvCxnSpPr/>
            <p:nvPr/>
          </p:nvCxnSpPr>
          <p:spPr>
            <a:xfrm flipV="1">
              <a:off x="3194660" y="3064493"/>
              <a:ext cx="11363" cy="1800000"/>
            </a:xfrm>
            <a:prstGeom prst="line">
              <a:avLst/>
            </a:prstGeom>
            <a:ln w="25400">
              <a:solidFill>
                <a:schemeClr val="accent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96070-8D32-4230-9283-3165B67BBB00}"/>
                </a:ext>
              </a:extLst>
            </p:cNvPr>
            <p:cNvSpPr/>
            <p:nvPr/>
          </p:nvSpPr>
          <p:spPr>
            <a:xfrm>
              <a:off x="4543666" y="4876955"/>
              <a:ext cx="16561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1DCB8D4E-C1F7-48C1-9C1C-698A4A7DCB25}"/>
                </a:ext>
              </a:extLst>
            </p:cNvPr>
            <p:cNvSpPr/>
            <p:nvPr/>
          </p:nvSpPr>
          <p:spPr>
            <a:xfrm>
              <a:off x="3208178" y="5287987"/>
              <a:ext cx="2274213" cy="777093"/>
            </a:xfrm>
            <a:prstGeom prst="arc">
              <a:avLst>
                <a:gd name="adj1" fmla="val 20633190"/>
                <a:gd name="adj2" fmla="val 9870224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35A4BA-234F-4CCA-A5D4-F4E3133EB0F6}"/>
                </a:ext>
              </a:extLst>
            </p:cNvPr>
            <p:cNvGrpSpPr/>
            <p:nvPr/>
          </p:nvGrpSpPr>
          <p:grpSpPr>
            <a:xfrm>
              <a:off x="3367134" y="3291545"/>
              <a:ext cx="2309883" cy="936809"/>
              <a:chOff x="4965551" y="1875924"/>
              <a:chExt cx="1587486" cy="93680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369FB3-5C6C-4099-913E-FE3FE4DEF66C}"/>
                  </a:ext>
                </a:extLst>
              </p:cNvPr>
              <p:cNvSpPr txBox="1"/>
              <p:nvPr/>
            </p:nvSpPr>
            <p:spPr>
              <a:xfrm>
                <a:off x="4965551" y="2166402"/>
                <a:ext cx="1587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Identify and gather the data,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prepare it to be ready to use then split the dataset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0AF69-0E60-4A51-8F50-C366626BD0D5}"/>
                  </a:ext>
                </a:extLst>
              </p:cNvPr>
              <p:cNvSpPr txBox="1"/>
              <p:nvPr/>
            </p:nvSpPr>
            <p:spPr>
              <a:xfrm>
                <a:off x="4965551" y="1875924"/>
                <a:ext cx="1587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Ingestion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71F310-DBBB-42E6-8B1D-0E2CD30F5F0F}"/>
                </a:ext>
              </a:extLst>
            </p:cNvPr>
            <p:cNvSpPr txBox="1"/>
            <p:nvPr/>
          </p:nvSpPr>
          <p:spPr>
            <a:xfrm>
              <a:off x="5243872" y="5718466"/>
              <a:ext cx="165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 of input &amp; output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4F387310-6EB9-4314-9EFE-ED9E6FFB0F17}"/>
                </a:ext>
              </a:extLst>
            </p:cNvPr>
            <p:cNvSpPr/>
            <p:nvPr/>
          </p:nvSpPr>
          <p:spPr>
            <a:xfrm rot="2700000">
              <a:off x="4379782" y="4230478"/>
              <a:ext cx="265920" cy="47674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4E62AA-08FF-467D-9E9F-90C146BCD368}"/>
              </a:ext>
            </a:extLst>
          </p:cNvPr>
          <p:cNvGrpSpPr/>
          <p:nvPr/>
        </p:nvGrpSpPr>
        <p:grpSpPr>
          <a:xfrm>
            <a:off x="933606" y="3709066"/>
            <a:ext cx="3005190" cy="2176001"/>
            <a:chOff x="933606" y="3709066"/>
            <a:chExt cx="3005190" cy="217600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F48E8FD-CD9C-4F3D-84C9-682C9CDD8FF4}"/>
                </a:ext>
              </a:extLst>
            </p:cNvPr>
            <p:cNvCxnSpPr/>
            <p:nvPr/>
          </p:nvCxnSpPr>
          <p:spPr>
            <a:xfrm flipV="1">
              <a:off x="933606" y="3709066"/>
              <a:ext cx="11363" cy="180000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9FF69-5EB7-4B3E-AC75-4781B161EF20}"/>
                </a:ext>
              </a:extLst>
            </p:cNvPr>
            <p:cNvSpPr/>
            <p:nvPr/>
          </p:nvSpPr>
          <p:spPr>
            <a:xfrm>
              <a:off x="2282612" y="5525027"/>
              <a:ext cx="16561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B5BB48-E4FF-4986-9DFF-E57A32DB5C8B}"/>
                </a:ext>
              </a:extLst>
            </p:cNvPr>
            <p:cNvGrpSpPr/>
            <p:nvPr/>
          </p:nvGrpSpPr>
          <p:grpSpPr>
            <a:xfrm>
              <a:off x="1106081" y="3725168"/>
              <a:ext cx="2000667" cy="1280741"/>
              <a:chOff x="4965557" y="1736224"/>
              <a:chExt cx="1374976" cy="12807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27DED6-70A9-41AE-B2F8-65E9D9E632DF}"/>
                  </a:ext>
                </a:extLst>
              </p:cNvPr>
              <p:cNvSpPr txBox="1"/>
              <p:nvPr/>
            </p:nvSpPr>
            <p:spPr>
              <a:xfrm>
                <a:off x="4965557" y="2001302"/>
                <a:ext cx="13749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Examine and analyze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the business problem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 get to know the issue and find the proper way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 solve that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FBF18D-D936-46B8-BF6B-12BAD98471AB}"/>
                  </a:ext>
                </a:extLst>
              </p:cNvPr>
              <p:cNvSpPr txBox="1"/>
              <p:nvPr/>
            </p:nvSpPr>
            <p:spPr>
              <a:xfrm>
                <a:off x="4965557" y="1736224"/>
                <a:ext cx="1374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Problem Definition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AEA15025-7F72-4C59-A06D-42E92594500C}"/>
                </a:ext>
              </a:extLst>
            </p:cNvPr>
            <p:cNvSpPr/>
            <p:nvPr/>
          </p:nvSpPr>
          <p:spPr>
            <a:xfrm>
              <a:off x="1941682" y="4986166"/>
              <a:ext cx="329463" cy="30840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7D3E33-3F6E-4A7D-AD74-C9047C8787B7}"/>
              </a:ext>
            </a:extLst>
          </p:cNvPr>
          <p:cNvGrpSpPr/>
          <p:nvPr/>
        </p:nvGrpSpPr>
        <p:grpSpPr>
          <a:xfrm>
            <a:off x="5455714" y="2453623"/>
            <a:ext cx="3784944" cy="3324065"/>
            <a:chOff x="5455715" y="2419921"/>
            <a:chExt cx="3784944" cy="33240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A14BFB3-3BD2-4643-A720-A74E101B5862}"/>
                </a:ext>
              </a:extLst>
            </p:cNvPr>
            <p:cNvCxnSpPr/>
            <p:nvPr/>
          </p:nvCxnSpPr>
          <p:spPr>
            <a:xfrm flipV="1">
              <a:off x="5966351" y="2419921"/>
              <a:ext cx="11363" cy="1800000"/>
            </a:xfrm>
            <a:prstGeom prst="line">
              <a:avLst/>
            </a:prstGeom>
            <a:ln w="25400">
              <a:solidFill>
                <a:schemeClr val="accent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80F264-D8C6-4A4E-95AA-27DB7B12EF2B}"/>
                </a:ext>
              </a:extLst>
            </p:cNvPr>
            <p:cNvSpPr/>
            <p:nvPr/>
          </p:nvSpPr>
          <p:spPr>
            <a:xfrm>
              <a:off x="7315357" y="4228883"/>
              <a:ext cx="16561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1F8245-423D-41D9-84D4-BE7A159D30A2}"/>
                </a:ext>
              </a:extLst>
            </p:cNvPr>
            <p:cNvGrpSpPr/>
            <p:nvPr/>
          </p:nvGrpSpPr>
          <p:grpSpPr>
            <a:xfrm>
              <a:off x="6138827" y="2507273"/>
              <a:ext cx="2149740" cy="1096075"/>
              <a:chOff x="4965551" y="1736224"/>
              <a:chExt cx="1477426" cy="10960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214534-075A-43E9-B378-6B6E0A998404}"/>
                  </a:ext>
                </a:extLst>
              </p:cNvPr>
              <p:cNvSpPr txBox="1"/>
              <p:nvPr/>
            </p:nvSpPr>
            <p:spPr>
              <a:xfrm>
                <a:off x="4965551" y="2001302"/>
                <a:ext cx="14774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 and train the model, assess the performance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on unseen data to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validate its real accuracy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CB645D-982B-4DCB-B243-1412FCA7BD16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1477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rgbClr val="00B050"/>
                    </a:solidFill>
                    <a:cs typeface="Arial" pitchFamily="34" charset="0"/>
                  </a:rPr>
                  <a:t>Modelling</a:t>
                </a:r>
                <a:endParaRPr lang="ko-KR" altLang="en-US" sz="1600" b="1" dirty="0">
                  <a:solidFill>
                    <a:srgbClr val="00B05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248779-63F0-4218-B460-29A48834156C}"/>
                </a:ext>
              </a:extLst>
            </p:cNvPr>
            <p:cNvSpPr txBox="1"/>
            <p:nvPr/>
          </p:nvSpPr>
          <p:spPr>
            <a:xfrm>
              <a:off x="7995252" y="5220766"/>
              <a:ext cx="1245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Datasets for the model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4DA34EEC-2553-41F3-9383-E58222DCCDD4}"/>
                </a:ext>
              </a:extLst>
            </p:cNvPr>
            <p:cNvSpPr/>
            <p:nvPr/>
          </p:nvSpPr>
          <p:spPr>
            <a:xfrm>
              <a:off x="5455715" y="4641922"/>
              <a:ext cx="2856090" cy="777093"/>
            </a:xfrm>
            <a:prstGeom prst="arc">
              <a:avLst>
                <a:gd name="adj1" fmla="val 20633190"/>
                <a:gd name="adj2" fmla="val 9870224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E2D725D8-93FC-4335-B61C-174F77CA8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2744" y="3638816"/>
              <a:ext cx="381905" cy="385094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rgbClr val="00B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285829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823F14-33D4-463C-BEDE-2FCD4A5158D6}"/>
              </a:ext>
            </a:extLst>
          </p:cNvPr>
          <p:cNvGrpSpPr/>
          <p:nvPr/>
        </p:nvGrpSpPr>
        <p:grpSpPr>
          <a:xfrm>
            <a:off x="8139494" y="1756901"/>
            <a:ext cx="3443253" cy="3453762"/>
            <a:chOff x="8139494" y="1756901"/>
            <a:chExt cx="3443253" cy="34537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44D0EF-0883-4665-A1FB-BCFB3D3B90DE}"/>
                </a:ext>
              </a:extLst>
            </p:cNvPr>
            <p:cNvCxnSpPr/>
            <p:nvPr/>
          </p:nvCxnSpPr>
          <p:spPr>
            <a:xfrm flipV="1">
              <a:off x="8559927" y="1775349"/>
              <a:ext cx="11363" cy="1800000"/>
            </a:xfrm>
            <a:prstGeom prst="line">
              <a:avLst/>
            </a:prstGeom>
            <a:ln w="25400">
              <a:solidFill>
                <a:schemeClr val="accent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15A0B2-98BC-41CE-B451-63C659984440}"/>
                </a:ext>
              </a:extLst>
            </p:cNvPr>
            <p:cNvSpPr/>
            <p:nvPr/>
          </p:nvSpPr>
          <p:spPr>
            <a:xfrm>
              <a:off x="9908933" y="3580811"/>
              <a:ext cx="16561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03E2D3-9F1F-4A3E-A8F6-EBC283CC4A92}"/>
                </a:ext>
              </a:extLst>
            </p:cNvPr>
            <p:cNvGrpSpPr/>
            <p:nvPr/>
          </p:nvGrpSpPr>
          <p:grpSpPr>
            <a:xfrm>
              <a:off x="8732402" y="1756901"/>
              <a:ext cx="2597333" cy="1158344"/>
              <a:chOff x="4965552" y="1736224"/>
              <a:chExt cx="1374974" cy="93800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95AFAA-48A1-4EDD-96C9-F0286757BD3B}"/>
                  </a:ext>
                </a:extLst>
              </p:cNvPr>
              <p:cNvSpPr txBox="1"/>
              <p:nvPr/>
            </p:nvSpPr>
            <p:spPr>
              <a:xfrm>
                <a:off x="4965552" y="2001302"/>
                <a:ext cx="1374974" cy="67292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Once the desired model is produced, it is typically exposed via some kind of API to make it available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for internal/external usage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10708B-371E-432B-91BF-BA8D5D3A8EB5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1374974" cy="27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n w="3175">
                      <a:solidFill>
                        <a:schemeClr val="tx1">
                          <a:alpha val="40000"/>
                        </a:schemeClr>
                      </a:solidFill>
                    </a:ln>
                    <a:solidFill>
                      <a:srgbClr val="FFC000"/>
                    </a:solidFill>
                    <a:cs typeface="Arial" pitchFamily="34" charset="0"/>
                  </a:rPr>
                  <a:t>Deployment</a:t>
                </a:r>
                <a:endParaRPr lang="ko-KR" altLang="en-US" sz="1600" b="1" dirty="0">
                  <a:ln w="3175">
                    <a:solidFill>
                      <a:schemeClr val="tx1">
                        <a:alpha val="40000"/>
                      </a:schemeClr>
                    </a:solidFill>
                  </a:ln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24BFF0-1DF1-4268-9A22-7F6D7121668D}"/>
                </a:ext>
              </a:extLst>
            </p:cNvPr>
            <p:cNvSpPr txBox="1"/>
            <p:nvPr/>
          </p:nvSpPr>
          <p:spPr>
            <a:xfrm>
              <a:off x="10558457" y="4687443"/>
              <a:ext cx="102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Trained model(s)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Arc 59">
              <a:extLst>
                <a:ext uri="{FF2B5EF4-FFF2-40B4-BE49-F238E27FC236}">
                  <a16:creationId xmlns:a16="http://schemas.microsoft.com/office/drawing/2014/main" id="{B8806C48-5C4F-48D7-9F8D-3B18E9C021B9}"/>
                </a:ext>
              </a:extLst>
            </p:cNvPr>
            <p:cNvSpPr/>
            <p:nvPr/>
          </p:nvSpPr>
          <p:spPr>
            <a:xfrm>
              <a:off x="8139494" y="3995857"/>
              <a:ext cx="3005163" cy="777093"/>
            </a:xfrm>
            <a:prstGeom prst="arc">
              <a:avLst>
                <a:gd name="adj1" fmla="val 20633190"/>
                <a:gd name="adj2" fmla="val 9870224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Donut 39">
              <a:extLst>
                <a:ext uri="{FF2B5EF4-FFF2-40B4-BE49-F238E27FC236}">
                  <a16:creationId xmlns:a16="http://schemas.microsoft.com/office/drawing/2014/main" id="{E8965D4E-AFA0-400F-8C3D-DB05079C0BFF}"/>
                </a:ext>
              </a:extLst>
            </p:cNvPr>
            <p:cNvSpPr/>
            <p:nvPr/>
          </p:nvSpPr>
          <p:spPr>
            <a:xfrm>
              <a:off x="9802468" y="292868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rgbClr val="FFC000"/>
            </a:solidFill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5F125E6-4A4A-478B-9CBA-BA6C182C1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8" t="-2604" r="-2248" b="-2604"/>
          <a:stretch/>
        </p:blipFill>
        <p:spPr>
          <a:xfrm>
            <a:off x="586757" y="1106067"/>
            <a:ext cx="8778240" cy="5120640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</a:ln>
          <a:effectLst>
            <a:outerShdw blurRad="165100" dist="660400" dir="318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19CC42-6CC2-4A86-A670-E6E0A108CBEA}"/>
              </a:ext>
            </a:extLst>
          </p:cNvPr>
          <p:cNvSpPr txBox="1"/>
          <p:nvPr/>
        </p:nvSpPr>
        <p:spPr>
          <a:xfrm>
            <a:off x="731520" y="182880"/>
            <a:ext cx="668528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Data Ingestion</a:t>
            </a:r>
            <a:r>
              <a:rPr lang="en-BS" altLang="ko-KR" sz="3600" b="1" dirty="0">
                <a:latin typeface="+mj-lt"/>
                <a:cs typeface="Arial" pitchFamily="34" charset="0"/>
              </a:rPr>
              <a:t> – </a:t>
            </a:r>
            <a:r>
              <a:rPr lang="en-BS" altLang="ko-KR" sz="2800" dirty="0">
                <a:latin typeface="+mj-lt"/>
                <a:cs typeface="Arial" pitchFamily="34" charset="0"/>
              </a:rPr>
              <a:t>Data pipeline</a:t>
            </a:r>
            <a:endParaRPr lang="ko-KR" altLang="en-US" sz="3200" dirty="0">
              <a:latin typeface="+mj-lt"/>
              <a:cs typeface="Arial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A1C1BEB-FECB-443D-867C-43699A1115FF}"/>
              </a:ext>
            </a:extLst>
          </p:cNvPr>
          <p:cNvSpPr/>
          <p:nvPr/>
        </p:nvSpPr>
        <p:spPr>
          <a:xfrm>
            <a:off x="586757" y="1106066"/>
            <a:ext cx="8778240" cy="5120639"/>
          </a:xfrm>
          <a:custGeom>
            <a:avLst/>
            <a:gdLst>
              <a:gd name="connsiteX0" fmla="*/ 5042146 w 8778240"/>
              <a:gd name="connsiteY0" fmla="*/ 1684635 h 5120639"/>
              <a:gd name="connsiteX1" fmla="*/ 5042146 w 8778240"/>
              <a:gd name="connsiteY1" fmla="*/ 2017144 h 5120639"/>
              <a:gd name="connsiteX2" fmla="*/ 1087663 w 8778240"/>
              <a:gd name="connsiteY2" fmla="*/ 2017144 h 5120639"/>
              <a:gd name="connsiteX3" fmla="*/ 1087663 w 8778240"/>
              <a:gd name="connsiteY3" fmla="*/ 2682163 h 5120639"/>
              <a:gd name="connsiteX4" fmla="*/ 5042146 w 8778240"/>
              <a:gd name="connsiteY4" fmla="*/ 2682163 h 5120639"/>
              <a:gd name="connsiteX5" fmla="*/ 5042146 w 8778240"/>
              <a:gd name="connsiteY5" fmla="*/ 3014672 h 5120639"/>
              <a:gd name="connsiteX6" fmla="*/ 5707164 w 8778240"/>
              <a:gd name="connsiteY6" fmla="*/ 2349654 h 5120639"/>
              <a:gd name="connsiteX7" fmla="*/ 0 w 8778240"/>
              <a:gd name="connsiteY7" fmla="*/ 0 h 5120639"/>
              <a:gd name="connsiteX8" fmla="*/ 8778240 w 8778240"/>
              <a:gd name="connsiteY8" fmla="*/ 0 h 5120639"/>
              <a:gd name="connsiteX9" fmla="*/ 8778240 w 8778240"/>
              <a:gd name="connsiteY9" fmla="*/ 5120639 h 5120639"/>
              <a:gd name="connsiteX10" fmla="*/ 0 w 8778240"/>
              <a:gd name="connsiteY10" fmla="*/ 5120639 h 51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78240" h="5120639">
                <a:moveTo>
                  <a:pt x="5042146" y="1684635"/>
                </a:moveTo>
                <a:lnTo>
                  <a:pt x="5042146" y="2017144"/>
                </a:lnTo>
                <a:lnTo>
                  <a:pt x="1087663" y="2017144"/>
                </a:lnTo>
                <a:lnTo>
                  <a:pt x="1087663" y="2682163"/>
                </a:lnTo>
                <a:lnTo>
                  <a:pt x="5042146" y="2682163"/>
                </a:lnTo>
                <a:lnTo>
                  <a:pt x="5042146" y="3014672"/>
                </a:lnTo>
                <a:lnTo>
                  <a:pt x="5707164" y="2349654"/>
                </a:lnTo>
                <a:close/>
                <a:moveTo>
                  <a:pt x="0" y="0"/>
                </a:moveTo>
                <a:lnTo>
                  <a:pt x="8778240" y="0"/>
                </a:lnTo>
                <a:lnTo>
                  <a:pt x="8778240" y="5120639"/>
                </a:lnTo>
                <a:lnTo>
                  <a:pt x="0" y="512063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F5109F-16B4-4FEB-BE9F-B0A8DDA3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454" y="2729389"/>
            <a:ext cx="2710303" cy="1399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304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5F125E6-4A4A-478B-9CBA-BA6C182C16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8" t="-2604" r="-2248" b="-2604"/>
          <a:stretch/>
        </p:blipFill>
        <p:spPr>
          <a:xfrm>
            <a:off x="586757" y="1106067"/>
            <a:ext cx="8778240" cy="5120640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</a:ln>
          <a:effectLst>
            <a:outerShdw blurRad="165100" dist="660400" dir="318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19CC42-6CC2-4A86-A670-E6E0A108CBEA}"/>
              </a:ext>
            </a:extLst>
          </p:cNvPr>
          <p:cNvSpPr txBox="1"/>
          <p:nvPr/>
        </p:nvSpPr>
        <p:spPr>
          <a:xfrm>
            <a:off x="731520" y="182880"/>
            <a:ext cx="45720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Modelling</a:t>
            </a:r>
            <a:endParaRPr lang="ko-KR" altLang="en-US" sz="3600" b="1" dirty="0">
              <a:latin typeface="+mj-lt"/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035E68-66C9-4F75-B26F-4380489698C5}"/>
              </a:ext>
            </a:extLst>
          </p:cNvPr>
          <p:cNvSpPr/>
          <p:nvPr/>
        </p:nvSpPr>
        <p:spPr>
          <a:xfrm>
            <a:off x="586757" y="1094192"/>
            <a:ext cx="8778240" cy="5144390"/>
          </a:xfrm>
          <a:custGeom>
            <a:avLst/>
            <a:gdLst>
              <a:gd name="connsiteX0" fmla="*/ 6876884 w 8778240"/>
              <a:gd name="connsiteY0" fmla="*/ 2812789 h 5144390"/>
              <a:gd name="connsiteX1" fmla="*/ 6876884 w 8778240"/>
              <a:gd name="connsiteY1" fmla="*/ 3094828 h 5144390"/>
              <a:gd name="connsiteX2" fmla="*/ 3201472 w 8778240"/>
              <a:gd name="connsiteY2" fmla="*/ 3094828 h 5144390"/>
              <a:gd name="connsiteX3" fmla="*/ 3201472 w 8778240"/>
              <a:gd name="connsiteY3" fmla="*/ 3658906 h 5144390"/>
              <a:gd name="connsiteX4" fmla="*/ 6876884 w 8778240"/>
              <a:gd name="connsiteY4" fmla="*/ 3658906 h 5144390"/>
              <a:gd name="connsiteX5" fmla="*/ 6876884 w 8778240"/>
              <a:gd name="connsiteY5" fmla="*/ 3940945 h 5144390"/>
              <a:gd name="connsiteX6" fmla="*/ 7440962 w 8778240"/>
              <a:gd name="connsiteY6" fmla="*/ 3376867 h 5144390"/>
              <a:gd name="connsiteX7" fmla="*/ 0 w 8778240"/>
              <a:gd name="connsiteY7" fmla="*/ 0 h 5144390"/>
              <a:gd name="connsiteX8" fmla="*/ 8778240 w 8778240"/>
              <a:gd name="connsiteY8" fmla="*/ 0 h 5144390"/>
              <a:gd name="connsiteX9" fmla="*/ 8778240 w 8778240"/>
              <a:gd name="connsiteY9" fmla="*/ 5144390 h 5144390"/>
              <a:gd name="connsiteX10" fmla="*/ 0 w 8778240"/>
              <a:gd name="connsiteY10" fmla="*/ 5144390 h 514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78240" h="5144390">
                <a:moveTo>
                  <a:pt x="6876884" y="2812789"/>
                </a:moveTo>
                <a:lnTo>
                  <a:pt x="6876884" y="3094828"/>
                </a:lnTo>
                <a:lnTo>
                  <a:pt x="3201472" y="3094828"/>
                </a:lnTo>
                <a:lnTo>
                  <a:pt x="3201472" y="3658906"/>
                </a:lnTo>
                <a:lnTo>
                  <a:pt x="6876884" y="3658906"/>
                </a:lnTo>
                <a:lnTo>
                  <a:pt x="6876884" y="3940945"/>
                </a:lnTo>
                <a:lnTo>
                  <a:pt x="7440962" y="3376867"/>
                </a:lnTo>
                <a:close/>
                <a:moveTo>
                  <a:pt x="0" y="0"/>
                </a:moveTo>
                <a:lnTo>
                  <a:pt x="8778240" y="0"/>
                </a:lnTo>
                <a:lnTo>
                  <a:pt x="8778240" y="5144390"/>
                </a:lnTo>
                <a:lnTo>
                  <a:pt x="0" y="514439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B3C3AA-9937-493F-A0C1-95EF7CC0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66" y="3931920"/>
            <a:ext cx="3562483" cy="1046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174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5F125E6-4A4A-478B-9CBA-BA6C182C1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8" t="-2604" r="-2248" b="-2604"/>
          <a:stretch/>
        </p:blipFill>
        <p:spPr>
          <a:xfrm>
            <a:off x="586757" y="1106067"/>
            <a:ext cx="8778240" cy="5120640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</a:ln>
          <a:effectLst>
            <a:outerShdw blurRad="165100" dist="660400" dir="318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19CC42-6CC2-4A86-A670-E6E0A108CBEA}"/>
              </a:ext>
            </a:extLst>
          </p:cNvPr>
          <p:cNvSpPr txBox="1"/>
          <p:nvPr/>
        </p:nvSpPr>
        <p:spPr>
          <a:xfrm>
            <a:off x="731520" y="182880"/>
            <a:ext cx="45720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Deployment</a:t>
            </a:r>
            <a:endParaRPr lang="ko-KR" altLang="en-US" sz="3600" b="1" dirty="0">
              <a:latin typeface="+mj-lt"/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F3ACCAA-8145-4E96-BA3C-DC85EB610502}"/>
              </a:ext>
            </a:extLst>
          </p:cNvPr>
          <p:cNvSpPr/>
          <p:nvPr/>
        </p:nvSpPr>
        <p:spPr>
          <a:xfrm>
            <a:off x="586757" y="1106066"/>
            <a:ext cx="8778240" cy="5120639"/>
          </a:xfrm>
          <a:custGeom>
            <a:avLst/>
            <a:gdLst>
              <a:gd name="connsiteX0" fmla="*/ 7892226 w 8778240"/>
              <a:gd name="connsiteY0" fmla="*/ 3739066 h 5120639"/>
              <a:gd name="connsiteX1" fmla="*/ 7892226 w 8778240"/>
              <a:gd name="connsiteY1" fmla="*/ 4018136 h 5120639"/>
              <a:gd name="connsiteX2" fmla="*/ 4294002 w 8778240"/>
              <a:gd name="connsiteY2" fmla="*/ 4018136 h 5120639"/>
              <a:gd name="connsiteX3" fmla="*/ 4294002 w 8778240"/>
              <a:gd name="connsiteY3" fmla="*/ 4576277 h 5120639"/>
              <a:gd name="connsiteX4" fmla="*/ 7892226 w 8778240"/>
              <a:gd name="connsiteY4" fmla="*/ 4576277 h 5120639"/>
              <a:gd name="connsiteX5" fmla="*/ 7892226 w 8778240"/>
              <a:gd name="connsiteY5" fmla="*/ 4855347 h 5120639"/>
              <a:gd name="connsiteX6" fmla="*/ 8450366 w 8778240"/>
              <a:gd name="connsiteY6" fmla="*/ 4297207 h 5120639"/>
              <a:gd name="connsiteX7" fmla="*/ 0 w 8778240"/>
              <a:gd name="connsiteY7" fmla="*/ 0 h 5120639"/>
              <a:gd name="connsiteX8" fmla="*/ 8778240 w 8778240"/>
              <a:gd name="connsiteY8" fmla="*/ 0 h 5120639"/>
              <a:gd name="connsiteX9" fmla="*/ 8778240 w 8778240"/>
              <a:gd name="connsiteY9" fmla="*/ 5120639 h 5120639"/>
              <a:gd name="connsiteX10" fmla="*/ 0 w 8778240"/>
              <a:gd name="connsiteY10" fmla="*/ 5120639 h 51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78240" h="5120639">
                <a:moveTo>
                  <a:pt x="7892226" y="3739066"/>
                </a:moveTo>
                <a:lnTo>
                  <a:pt x="7892226" y="4018136"/>
                </a:lnTo>
                <a:lnTo>
                  <a:pt x="4294002" y="4018136"/>
                </a:lnTo>
                <a:lnTo>
                  <a:pt x="4294002" y="4576277"/>
                </a:lnTo>
                <a:lnTo>
                  <a:pt x="7892226" y="4576277"/>
                </a:lnTo>
                <a:lnTo>
                  <a:pt x="7892226" y="4855347"/>
                </a:lnTo>
                <a:lnTo>
                  <a:pt x="8450366" y="4297207"/>
                </a:lnTo>
                <a:close/>
                <a:moveTo>
                  <a:pt x="0" y="0"/>
                </a:moveTo>
                <a:lnTo>
                  <a:pt x="8778240" y="0"/>
                </a:lnTo>
                <a:lnTo>
                  <a:pt x="8778240" y="5120639"/>
                </a:lnTo>
                <a:lnTo>
                  <a:pt x="0" y="512063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672327-2BC4-416E-A9EC-3EEF6095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20" y="4930245"/>
            <a:ext cx="2778800" cy="933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117040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21443</TotalTime>
  <Words>2440</Words>
  <Application>Microsoft Office PowerPoint</Application>
  <PresentationFormat>Widescreen</PresentationFormat>
  <Paragraphs>282</Paragraphs>
  <Slides>31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-apple-system</vt:lpstr>
      <vt:lpstr>Arial</vt:lpstr>
      <vt:lpstr>Bahnschrift Light</vt:lpstr>
      <vt:lpstr>Calibri</vt:lpstr>
      <vt:lpstr>charter</vt:lpstr>
      <vt:lpstr>Courier New</vt:lpstr>
      <vt:lpstr>FFMarkWebProBold</vt:lpstr>
      <vt:lpstr>Helvetica Neue</vt:lpstr>
      <vt:lpstr>Source Sans Pro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Gábor Tanács</cp:lastModifiedBy>
  <cp:revision>90</cp:revision>
  <dcterms:created xsi:type="dcterms:W3CDTF">2020-01-20T05:08:25Z</dcterms:created>
  <dcterms:modified xsi:type="dcterms:W3CDTF">2021-12-02T20:19:18Z</dcterms:modified>
</cp:coreProperties>
</file>